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8" r:id="rId17"/>
    <p:sldId id="27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1FF308-E30A-47C4-8584-CC738D30E414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9B7B830-8C96-4142-8760-D475234FD0DE}">
      <dgm:prSet phldrT="[Tekst]"/>
      <dgm:spPr/>
      <dgm:t>
        <a:bodyPr/>
        <a:lstStyle/>
        <a:p>
          <a:r>
            <a:rPr lang="pl-PL" dirty="0"/>
            <a:t>zwiększenie jakości usług </a:t>
          </a:r>
        </a:p>
      </dgm:t>
    </dgm:pt>
    <dgm:pt modelId="{C88D9E35-6DE3-486C-969C-C4CD9C7EC79B}" type="parTrans" cxnId="{CA84D65C-8CED-4C5B-AEEA-52AAE958EE85}">
      <dgm:prSet/>
      <dgm:spPr/>
      <dgm:t>
        <a:bodyPr/>
        <a:lstStyle/>
        <a:p>
          <a:endParaRPr lang="pl-PL"/>
        </a:p>
      </dgm:t>
    </dgm:pt>
    <dgm:pt modelId="{69731577-D423-4FD0-B464-D802DB495B50}" type="sibTrans" cxnId="{CA84D65C-8CED-4C5B-AEEA-52AAE958EE85}">
      <dgm:prSet/>
      <dgm:spPr/>
      <dgm:t>
        <a:bodyPr/>
        <a:lstStyle/>
        <a:p>
          <a:endParaRPr lang="pl-PL"/>
        </a:p>
      </dgm:t>
    </dgm:pt>
    <dgm:pt modelId="{C3A57691-2B52-4ABE-8251-F2BEB690D6F9}">
      <dgm:prSet phldrT="[Tekst]" custT="1"/>
      <dgm:spPr/>
      <dgm:t>
        <a:bodyPr/>
        <a:lstStyle/>
        <a:p>
          <a:r>
            <a:rPr lang="pl-PL" sz="1600" dirty="0"/>
            <a:t>zwiększenie dostępności usług</a:t>
          </a:r>
        </a:p>
      </dgm:t>
    </dgm:pt>
    <dgm:pt modelId="{AD26861E-36EA-46C9-9D20-9AB12562D05D}" type="parTrans" cxnId="{53273222-E22D-4A64-A54D-A916E7E5EEE4}">
      <dgm:prSet/>
      <dgm:spPr/>
      <dgm:t>
        <a:bodyPr/>
        <a:lstStyle/>
        <a:p>
          <a:endParaRPr lang="pl-PL"/>
        </a:p>
      </dgm:t>
    </dgm:pt>
    <dgm:pt modelId="{F16A10BE-0A70-41F7-9519-59F62FE318D2}" type="sibTrans" cxnId="{53273222-E22D-4A64-A54D-A916E7E5EEE4}">
      <dgm:prSet/>
      <dgm:spPr/>
      <dgm:t>
        <a:bodyPr/>
        <a:lstStyle/>
        <a:p>
          <a:endParaRPr lang="pl-PL"/>
        </a:p>
      </dgm:t>
    </dgm:pt>
    <dgm:pt modelId="{D9178880-1B0A-425D-A554-BAD53D3F6DD4}">
      <dgm:prSet phldrT="[Tekst]" custT="1"/>
      <dgm:spPr/>
      <dgm:t>
        <a:bodyPr/>
        <a:lstStyle/>
        <a:p>
          <a:r>
            <a:rPr lang="pl-PL" sz="1600" dirty="0"/>
            <a:t>zwiększenie skuteczności działań</a:t>
          </a:r>
        </a:p>
      </dgm:t>
    </dgm:pt>
    <dgm:pt modelId="{2E11C7ED-E73C-4341-BC84-2777493EDD97}" type="parTrans" cxnId="{52E2F17E-E9BD-4A7C-A42D-A00327314205}">
      <dgm:prSet/>
      <dgm:spPr/>
      <dgm:t>
        <a:bodyPr/>
        <a:lstStyle/>
        <a:p>
          <a:endParaRPr lang="pl-PL"/>
        </a:p>
      </dgm:t>
    </dgm:pt>
    <dgm:pt modelId="{BE56F6D8-A10E-4A91-833E-C72B49A8566C}" type="sibTrans" cxnId="{52E2F17E-E9BD-4A7C-A42D-A00327314205}">
      <dgm:prSet/>
      <dgm:spPr/>
      <dgm:t>
        <a:bodyPr/>
        <a:lstStyle/>
        <a:p>
          <a:endParaRPr lang="pl-PL"/>
        </a:p>
      </dgm:t>
    </dgm:pt>
    <dgm:pt modelId="{84430ADD-698B-4EAF-BA71-FB02510DC309}">
      <dgm:prSet phldrT="[Tekst]" custT="1"/>
      <dgm:spPr/>
      <dgm:t>
        <a:bodyPr/>
        <a:lstStyle/>
        <a:p>
          <a:pPr>
            <a:buNone/>
          </a:pPr>
          <a:r>
            <a:rPr lang="pl-PL" sz="1800" b="1" dirty="0"/>
            <a:t>zmniejszenie skali przemocy </a:t>
          </a:r>
        </a:p>
      </dgm:t>
    </dgm:pt>
    <dgm:pt modelId="{95F20FAC-6D24-4502-B9B7-CE6735885194}" type="parTrans" cxnId="{185D7B24-4084-4FEC-8CDF-DD4DED7E661C}">
      <dgm:prSet/>
      <dgm:spPr/>
      <dgm:t>
        <a:bodyPr/>
        <a:lstStyle/>
        <a:p>
          <a:endParaRPr lang="pl-PL"/>
        </a:p>
      </dgm:t>
    </dgm:pt>
    <dgm:pt modelId="{66127392-FFD3-48B3-9330-FF5D271E0DA2}" type="sibTrans" cxnId="{185D7B24-4084-4FEC-8CDF-DD4DED7E661C}">
      <dgm:prSet/>
      <dgm:spPr/>
      <dgm:t>
        <a:bodyPr/>
        <a:lstStyle/>
        <a:p>
          <a:endParaRPr lang="pl-PL"/>
        </a:p>
      </dgm:t>
    </dgm:pt>
    <dgm:pt modelId="{8865E661-76AA-4869-85CE-3CBE717FE433}" type="pres">
      <dgm:prSet presAssocID="{D41FF308-E30A-47C4-8584-CC738D30E414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A325947D-E8FE-4557-BAAD-CB01354AFF49}" type="pres">
      <dgm:prSet presAssocID="{09B7B830-8C96-4142-8760-D475234FD0DE}" presName="Accent1" presStyleCnt="0"/>
      <dgm:spPr/>
    </dgm:pt>
    <dgm:pt modelId="{B4CCE48A-FA3E-4261-AC9D-3009B17FC191}" type="pres">
      <dgm:prSet presAssocID="{09B7B830-8C96-4142-8760-D475234FD0DE}" presName="Accent" presStyleLbl="node1" presStyleIdx="0" presStyleCnt="4" custScaleX="165074"/>
      <dgm:spPr/>
    </dgm:pt>
    <dgm:pt modelId="{BF43A6D3-4B84-4B5C-9873-9A3BC352B93D}" type="pres">
      <dgm:prSet presAssocID="{09B7B830-8C96-4142-8760-D475234FD0DE}" presName="Parent1" presStyleLbl="revTx" presStyleIdx="0" presStyleCnt="4" custScaleX="231308">
        <dgm:presLayoutVars>
          <dgm:chMax val="1"/>
          <dgm:chPref val="1"/>
          <dgm:bulletEnabled val="1"/>
        </dgm:presLayoutVars>
      </dgm:prSet>
      <dgm:spPr/>
    </dgm:pt>
    <dgm:pt modelId="{166332BD-65FD-4AF0-89B0-3A9C18B5BACF}" type="pres">
      <dgm:prSet presAssocID="{C3A57691-2B52-4ABE-8251-F2BEB690D6F9}" presName="Accent2" presStyleCnt="0"/>
      <dgm:spPr/>
    </dgm:pt>
    <dgm:pt modelId="{C93F9365-D86B-4841-9CB9-292AA016DD5F}" type="pres">
      <dgm:prSet presAssocID="{C3A57691-2B52-4ABE-8251-F2BEB690D6F9}" presName="Accent" presStyleLbl="node1" presStyleIdx="1" presStyleCnt="4" custScaleX="210928"/>
      <dgm:spPr/>
    </dgm:pt>
    <dgm:pt modelId="{C0CE1B82-87CE-4127-9A24-5D6F7DD62C51}" type="pres">
      <dgm:prSet presAssocID="{C3A57691-2B52-4ABE-8251-F2BEB690D6F9}" presName="Parent2" presStyleLbl="revTx" presStyleIdx="1" presStyleCnt="4" custScaleX="268523">
        <dgm:presLayoutVars>
          <dgm:chMax val="1"/>
          <dgm:chPref val="1"/>
          <dgm:bulletEnabled val="1"/>
        </dgm:presLayoutVars>
      </dgm:prSet>
      <dgm:spPr/>
    </dgm:pt>
    <dgm:pt modelId="{5C5E2B8A-8228-4E87-AA7B-6E8BD07AFEC1}" type="pres">
      <dgm:prSet presAssocID="{D9178880-1B0A-425D-A554-BAD53D3F6DD4}" presName="Accent3" presStyleCnt="0"/>
      <dgm:spPr/>
    </dgm:pt>
    <dgm:pt modelId="{412BE302-0343-4724-A63A-3E9A26B6837E}" type="pres">
      <dgm:prSet presAssocID="{D9178880-1B0A-425D-A554-BAD53D3F6DD4}" presName="Accent" presStyleLbl="node1" presStyleIdx="2" presStyleCnt="4" custScaleX="219789"/>
      <dgm:spPr/>
    </dgm:pt>
    <dgm:pt modelId="{CC36BB83-4B2C-4A68-8B5A-49535BF35D3E}" type="pres">
      <dgm:prSet presAssocID="{D9178880-1B0A-425D-A554-BAD53D3F6DD4}" presName="Parent3" presStyleLbl="revTx" presStyleIdx="2" presStyleCnt="4" custScaleX="326147" custLinFactNeighborX="-19909">
        <dgm:presLayoutVars>
          <dgm:chMax val="1"/>
          <dgm:chPref val="1"/>
          <dgm:bulletEnabled val="1"/>
        </dgm:presLayoutVars>
      </dgm:prSet>
      <dgm:spPr/>
    </dgm:pt>
    <dgm:pt modelId="{32B7DE26-735D-4FA5-8C38-819A4228878D}" type="pres">
      <dgm:prSet presAssocID="{84430ADD-698B-4EAF-BA71-FB02510DC309}" presName="Accent4" presStyleCnt="0"/>
      <dgm:spPr/>
    </dgm:pt>
    <dgm:pt modelId="{DEBAFC26-65E6-4FB8-A2C8-1334A698130B}" type="pres">
      <dgm:prSet presAssocID="{84430ADD-698B-4EAF-BA71-FB02510DC309}" presName="Accent" presStyleLbl="node1" presStyleIdx="3" presStyleCnt="4" custScaleX="290912"/>
      <dgm:spPr/>
    </dgm:pt>
    <dgm:pt modelId="{962E9008-E71F-4272-BA9F-05495B1DA898}" type="pres">
      <dgm:prSet presAssocID="{84430ADD-698B-4EAF-BA71-FB02510DC309}" presName="Parent4" presStyleLbl="revTx" presStyleIdx="3" presStyleCnt="4" custScaleX="356422">
        <dgm:presLayoutVars>
          <dgm:chMax val="1"/>
          <dgm:chPref val="1"/>
          <dgm:bulletEnabled val="1"/>
        </dgm:presLayoutVars>
      </dgm:prSet>
      <dgm:spPr/>
    </dgm:pt>
  </dgm:ptLst>
  <dgm:cxnLst>
    <dgm:cxn modelId="{53273222-E22D-4A64-A54D-A916E7E5EEE4}" srcId="{D41FF308-E30A-47C4-8584-CC738D30E414}" destId="{C3A57691-2B52-4ABE-8251-F2BEB690D6F9}" srcOrd="1" destOrd="0" parTransId="{AD26861E-36EA-46C9-9D20-9AB12562D05D}" sibTransId="{F16A10BE-0A70-41F7-9519-59F62FE318D2}"/>
    <dgm:cxn modelId="{BC807322-8DFA-41A8-8B3B-F8F5D94D9038}" type="presOf" srcId="{09B7B830-8C96-4142-8760-D475234FD0DE}" destId="{BF43A6D3-4B84-4B5C-9873-9A3BC352B93D}" srcOrd="0" destOrd="0" presId="urn:microsoft.com/office/officeart/2009/layout/CircleArrowProcess"/>
    <dgm:cxn modelId="{185D7B24-4084-4FEC-8CDF-DD4DED7E661C}" srcId="{D41FF308-E30A-47C4-8584-CC738D30E414}" destId="{84430ADD-698B-4EAF-BA71-FB02510DC309}" srcOrd="3" destOrd="0" parTransId="{95F20FAC-6D24-4502-B9B7-CE6735885194}" sibTransId="{66127392-FFD3-48B3-9330-FF5D271E0DA2}"/>
    <dgm:cxn modelId="{CA84D65C-8CED-4C5B-AEEA-52AAE958EE85}" srcId="{D41FF308-E30A-47C4-8584-CC738D30E414}" destId="{09B7B830-8C96-4142-8760-D475234FD0DE}" srcOrd="0" destOrd="0" parTransId="{C88D9E35-6DE3-486C-969C-C4CD9C7EC79B}" sibTransId="{69731577-D423-4FD0-B464-D802DB495B50}"/>
    <dgm:cxn modelId="{AAA60C6E-7821-49C7-8F15-E26C027072CD}" type="presOf" srcId="{84430ADD-698B-4EAF-BA71-FB02510DC309}" destId="{962E9008-E71F-4272-BA9F-05495B1DA898}" srcOrd="0" destOrd="0" presId="urn:microsoft.com/office/officeart/2009/layout/CircleArrowProcess"/>
    <dgm:cxn modelId="{52E2F17E-E9BD-4A7C-A42D-A00327314205}" srcId="{D41FF308-E30A-47C4-8584-CC738D30E414}" destId="{D9178880-1B0A-425D-A554-BAD53D3F6DD4}" srcOrd="2" destOrd="0" parTransId="{2E11C7ED-E73C-4341-BC84-2777493EDD97}" sibTransId="{BE56F6D8-A10E-4A91-833E-C72B49A8566C}"/>
    <dgm:cxn modelId="{66721D8F-636A-4BF2-8BDF-516CF5B407C6}" type="presOf" srcId="{D9178880-1B0A-425D-A554-BAD53D3F6DD4}" destId="{CC36BB83-4B2C-4A68-8B5A-49535BF35D3E}" srcOrd="0" destOrd="0" presId="urn:microsoft.com/office/officeart/2009/layout/CircleArrowProcess"/>
    <dgm:cxn modelId="{405977D1-ABF8-41F0-864A-D8BDFF39E7BE}" type="presOf" srcId="{C3A57691-2B52-4ABE-8251-F2BEB690D6F9}" destId="{C0CE1B82-87CE-4127-9A24-5D6F7DD62C51}" srcOrd="0" destOrd="0" presId="urn:microsoft.com/office/officeart/2009/layout/CircleArrowProcess"/>
    <dgm:cxn modelId="{4C737BEB-298E-4766-A63D-59B24C595D26}" type="presOf" srcId="{D41FF308-E30A-47C4-8584-CC738D30E414}" destId="{8865E661-76AA-4869-85CE-3CBE717FE433}" srcOrd="0" destOrd="0" presId="urn:microsoft.com/office/officeart/2009/layout/CircleArrowProcess"/>
    <dgm:cxn modelId="{36E8644A-B361-40BA-A3A3-60D6A05389AE}" type="presParOf" srcId="{8865E661-76AA-4869-85CE-3CBE717FE433}" destId="{A325947D-E8FE-4557-BAAD-CB01354AFF49}" srcOrd="0" destOrd="0" presId="urn:microsoft.com/office/officeart/2009/layout/CircleArrowProcess"/>
    <dgm:cxn modelId="{63077138-EE9E-4381-91AD-595816EACDBF}" type="presParOf" srcId="{A325947D-E8FE-4557-BAAD-CB01354AFF49}" destId="{B4CCE48A-FA3E-4261-AC9D-3009B17FC191}" srcOrd="0" destOrd="0" presId="urn:microsoft.com/office/officeart/2009/layout/CircleArrowProcess"/>
    <dgm:cxn modelId="{4BBDBE2E-24FF-407F-8A70-3B1111C77342}" type="presParOf" srcId="{8865E661-76AA-4869-85CE-3CBE717FE433}" destId="{BF43A6D3-4B84-4B5C-9873-9A3BC352B93D}" srcOrd="1" destOrd="0" presId="urn:microsoft.com/office/officeart/2009/layout/CircleArrowProcess"/>
    <dgm:cxn modelId="{CEA2E057-8C2D-4C35-90D5-CFEAF2BA1CA5}" type="presParOf" srcId="{8865E661-76AA-4869-85CE-3CBE717FE433}" destId="{166332BD-65FD-4AF0-89B0-3A9C18B5BACF}" srcOrd="2" destOrd="0" presId="urn:microsoft.com/office/officeart/2009/layout/CircleArrowProcess"/>
    <dgm:cxn modelId="{0623D2ED-9D3C-4A1C-AC2D-45C20F158D76}" type="presParOf" srcId="{166332BD-65FD-4AF0-89B0-3A9C18B5BACF}" destId="{C93F9365-D86B-4841-9CB9-292AA016DD5F}" srcOrd="0" destOrd="0" presId="urn:microsoft.com/office/officeart/2009/layout/CircleArrowProcess"/>
    <dgm:cxn modelId="{6A05F970-794C-4634-BCF8-0C7ABD61772F}" type="presParOf" srcId="{8865E661-76AA-4869-85CE-3CBE717FE433}" destId="{C0CE1B82-87CE-4127-9A24-5D6F7DD62C51}" srcOrd="3" destOrd="0" presId="urn:microsoft.com/office/officeart/2009/layout/CircleArrowProcess"/>
    <dgm:cxn modelId="{C3AA75B8-0AFF-4B17-A381-E367A51AE8F2}" type="presParOf" srcId="{8865E661-76AA-4869-85CE-3CBE717FE433}" destId="{5C5E2B8A-8228-4E87-AA7B-6E8BD07AFEC1}" srcOrd="4" destOrd="0" presId="urn:microsoft.com/office/officeart/2009/layout/CircleArrowProcess"/>
    <dgm:cxn modelId="{B1A9C8A7-7F7E-4D6D-92D0-0DFD81A46BB0}" type="presParOf" srcId="{5C5E2B8A-8228-4E87-AA7B-6E8BD07AFEC1}" destId="{412BE302-0343-4724-A63A-3E9A26B6837E}" srcOrd="0" destOrd="0" presId="urn:microsoft.com/office/officeart/2009/layout/CircleArrowProcess"/>
    <dgm:cxn modelId="{06CA749D-162C-43BB-9526-4BDAC6EDC3BF}" type="presParOf" srcId="{8865E661-76AA-4869-85CE-3CBE717FE433}" destId="{CC36BB83-4B2C-4A68-8B5A-49535BF35D3E}" srcOrd="5" destOrd="0" presId="urn:microsoft.com/office/officeart/2009/layout/CircleArrowProcess"/>
    <dgm:cxn modelId="{F937D999-6E29-48C7-A9A8-2967692C0364}" type="presParOf" srcId="{8865E661-76AA-4869-85CE-3CBE717FE433}" destId="{32B7DE26-735D-4FA5-8C38-819A4228878D}" srcOrd="6" destOrd="0" presId="urn:microsoft.com/office/officeart/2009/layout/CircleArrowProcess"/>
    <dgm:cxn modelId="{D4D42679-6141-4CA6-B04F-54F95155434A}" type="presParOf" srcId="{32B7DE26-735D-4FA5-8C38-819A4228878D}" destId="{DEBAFC26-65E6-4FB8-A2C8-1334A698130B}" srcOrd="0" destOrd="0" presId="urn:microsoft.com/office/officeart/2009/layout/CircleArrowProcess"/>
    <dgm:cxn modelId="{FD5EB592-615B-4AAE-A090-675F33E3EA0B}" type="presParOf" srcId="{8865E661-76AA-4869-85CE-3CBE717FE433}" destId="{962E9008-E71F-4272-BA9F-05495B1DA898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44EA55-27EA-4267-A955-F0E9A23DBF61}" type="doc">
      <dgm:prSet loTypeId="urn:microsoft.com/office/officeart/2008/layout/HorizontalMultiLevelHierarchy" loCatId="hierarchy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34866BF-3E1D-4D40-BF49-6FAFA5455A2D}">
      <dgm:prSet phldrT="[Tekst]"/>
      <dgm:spPr/>
      <dgm:t>
        <a:bodyPr/>
        <a:lstStyle/>
        <a:p>
          <a:r>
            <a:rPr lang="pl-PL" dirty="0"/>
            <a:t>CEL</a:t>
          </a:r>
        </a:p>
      </dgm:t>
    </dgm:pt>
    <dgm:pt modelId="{AC6D8393-8E06-4ECF-A2F9-855ECB388072}" type="parTrans" cxnId="{BBFBC464-D247-447B-8BF5-7DC1956C9FE2}">
      <dgm:prSet/>
      <dgm:spPr/>
      <dgm:t>
        <a:bodyPr/>
        <a:lstStyle/>
        <a:p>
          <a:endParaRPr lang="pl-PL"/>
        </a:p>
      </dgm:t>
    </dgm:pt>
    <dgm:pt modelId="{CAB15F06-6350-47B8-B5BB-2A50917DE978}" type="sibTrans" cxnId="{BBFBC464-D247-447B-8BF5-7DC1956C9FE2}">
      <dgm:prSet/>
      <dgm:spPr/>
      <dgm:t>
        <a:bodyPr/>
        <a:lstStyle/>
        <a:p>
          <a:endParaRPr lang="pl-PL"/>
        </a:p>
      </dgm:t>
    </dgm:pt>
    <dgm:pt modelId="{C73486B6-AF3D-43D6-805D-29041F2011FB}">
      <dgm:prSet phldrT="[Tekst]"/>
      <dgm:spPr/>
      <dgm:t>
        <a:bodyPr/>
        <a:lstStyle/>
        <a:p>
          <a:r>
            <a:rPr lang="pl-PL" dirty="0"/>
            <a:t>aktywizacja dzieci i młodzieży              do reagowania na przemoc</a:t>
          </a:r>
        </a:p>
      </dgm:t>
    </dgm:pt>
    <dgm:pt modelId="{C8109CED-56BC-41C1-8D3B-788E46CAFF67}" type="parTrans" cxnId="{014ADAA8-675D-4DE2-B228-BD24241F8DEF}">
      <dgm:prSet/>
      <dgm:spPr/>
      <dgm:t>
        <a:bodyPr/>
        <a:lstStyle/>
        <a:p>
          <a:endParaRPr lang="pl-PL"/>
        </a:p>
      </dgm:t>
    </dgm:pt>
    <dgm:pt modelId="{0DB0B489-2220-4F47-9D6C-FC951B7565D5}" type="sibTrans" cxnId="{014ADAA8-675D-4DE2-B228-BD24241F8DEF}">
      <dgm:prSet/>
      <dgm:spPr/>
      <dgm:t>
        <a:bodyPr/>
        <a:lstStyle/>
        <a:p>
          <a:endParaRPr lang="pl-PL"/>
        </a:p>
      </dgm:t>
    </dgm:pt>
    <dgm:pt modelId="{1F4483A6-994F-4503-8656-B9048FF32E4E}">
      <dgm:prSet phldrT="[Tekst]"/>
      <dgm:spPr/>
      <dgm:t>
        <a:bodyPr/>
        <a:lstStyle/>
        <a:p>
          <a:r>
            <a:rPr lang="pl-PL" dirty="0"/>
            <a:t>kształtowanie umiejętności opanowania        i przezwyciężania złości oraz agresji</a:t>
          </a:r>
        </a:p>
      </dgm:t>
    </dgm:pt>
    <dgm:pt modelId="{7A2BEAE3-1CFF-4865-85F3-EBD8C3523FE6}" type="parTrans" cxnId="{7F2CE353-E30F-4EB0-9357-D9C9C5CB0567}">
      <dgm:prSet/>
      <dgm:spPr/>
      <dgm:t>
        <a:bodyPr/>
        <a:lstStyle/>
        <a:p>
          <a:endParaRPr lang="pl-PL"/>
        </a:p>
      </dgm:t>
    </dgm:pt>
    <dgm:pt modelId="{DF0204B2-9889-45A1-A2AE-4847F4CEBD48}" type="sibTrans" cxnId="{7F2CE353-E30F-4EB0-9357-D9C9C5CB0567}">
      <dgm:prSet/>
      <dgm:spPr/>
      <dgm:t>
        <a:bodyPr/>
        <a:lstStyle/>
        <a:p>
          <a:endParaRPr lang="pl-PL"/>
        </a:p>
      </dgm:t>
    </dgm:pt>
    <dgm:pt modelId="{580ECD82-2B06-4458-8BD0-4CCC909F2D4B}">
      <dgm:prSet/>
      <dgm:spPr/>
      <dgm:t>
        <a:bodyPr/>
        <a:lstStyle/>
        <a:p>
          <a:r>
            <a:rPr lang="pl-PL" dirty="0"/>
            <a:t>poszerzenie wiedzy młodzieży na temat różnych aspektów i przejawów przemocy     ze strony rodziców/opiekunów lub rodzeństwa</a:t>
          </a:r>
        </a:p>
      </dgm:t>
    </dgm:pt>
    <dgm:pt modelId="{18449C61-A265-4A80-B24A-F533939AC3A1}" type="parTrans" cxnId="{9CBBF361-569B-48B5-89FF-40576556E923}">
      <dgm:prSet/>
      <dgm:spPr/>
      <dgm:t>
        <a:bodyPr/>
        <a:lstStyle/>
        <a:p>
          <a:endParaRPr lang="pl-PL"/>
        </a:p>
      </dgm:t>
    </dgm:pt>
    <dgm:pt modelId="{08724274-D3CB-418B-AD75-D627F1E262C1}" type="sibTrans" cxnId="{9CBBF361-569B-48B5-89FF-40576556E923}">
      <dgm:prSet/>
      <dgm:spPr/>
      <dgm:t>
        <a:bodyPr/>
        <a:lstStyle/>
        <a:p>
          <a:endParaRPr lang="pl-PL"/>
        </a:p>
      </dgm:t>
    </dgm:pt>
    <dgm:pt modelId="{AA6709F7-BF60-4FFE-AED5-17AF4F606AE7}" type="pres">
      <dgm:prSet presAssocID="{4944EA55-27EA-4267-A955-F0E9A23DBF6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F371014-57F6-428A-8E8F-D1CB4B6394DF}" type="pres">
      <dgm:prSet presAssocID="{234866BF-3E1D-4D40-BF49-6FAFA5455A2D}" presName="root1" presStyleCnt="0"/>
      <dgm:spPr/>
    </dgm:pt>
    <dgm:pt modelId="{034BAD0C-EDA3-4686-862B-104B241BA6EB}" type="pres">
      <dgm:prSet presAssocID="{234866BF-3E1D-4D40-BF49-6FAFA5455A2D}" presName="LevelOneTextNode" presStyleLbl="node0" presStyleIdx="0" presStyleCnt="1" custAng="579159" custScaleY="65441" custLinFactNeighborX="-88636" custLinFactNeighborY="1395">
        <dgm:presLayoutVars>
          <dgm:chPref val="3"/>
        </dgm:presLayoutVars>
      </dgm:prSet>
      <dgm:spPr/>
    </dgm:pt>
    <dgm:pt modelId="{CE85AC20-4153-4131-9845-4EF3337215A0}" type="pres">
      <dgm:prSet presAssocID="{234866BF-3E1D-4D40-BF49-6FAFA5455A2D}" presName="level2hierChild" presStyleCnt="0"/>
      <dgm:spPr/>
    </dgm:pt>
    <dgm:pt modelId="{2C78FA41-50D8-4E70-8E86-0FE52A8AEA8F}" type="pres">
      <dgm:prSet presAssocID="{C8109CED-56BC-41C1-8D3B-788E46CAFF67}" presName="conn2-1" presStyleLbl="parChTrans1D2" presStyleIdx="0" presStyleCnt="3"/>
      <dgm:spPr/>
    </dgm:pt>
    <dgm:pt modelId="{F46D4D2F-1ACB-4AC6-9180-8A57D11379E4}" type="pres">
      <dgm:prSet presAssocID="{C8109CED-56BC-41C1-8D3B-788E46CAFF67}" presName="connTx" presStyleLbl="parChTrans1D2" presStyleIdx="0" presStyleCnt="3"/>
      <dgm:spPr/>
    </dgm:pt>
    <dgm:pt modelId="{76B025F8-2480-4765-ACB1-8D4BF52721E2}" type="pres">
      <dgm:prSet presAssocID="{C73486B6-AF3D-43D6-805D-29041F2011FB}" presName="root2" presStyleCnt="0"/>
      <dgm:spPr/>
    </dgm:pt>
    <dgm:pt modelId="{0A1A0B28-49AC-4F5D-B4B2-3E34C5846D17}" type="pres">
      <dgm:prSet presAssocID="{C73486B6-AF3D-43D6-805D-29041F2011FB}" presName="LevelTwoTextNode" presStyleLbl="node2" presStyleIdx="0" presStyleCnt="3" custScaleX="154706">
        <dgm:presLayoutVars>
          <dgm:chPref val="3"/>
        </dgm:presLayoutVars>
      </dgm:prSet>
      <dgm:spPr/>
    </dgm:pt>
    <dgm:pt modelId="{6BAB5B5A-B695-4E71-BAB8-B92F032D83BE}" type="pres">
      <dgm:prSet presAssocID="{C73486B6-AF3D-43D6-805D-29041F2011FB}" presName="level3hierChild" presStyleCnt="0"/>
      <dgm:spPr/>
    </dgm:pt>
    <dgm:pt modelId="{2A36CDC0-0897-4321-AC59-8347EA7C2C88}" type="pres">
      <dgm:prSet presAssocID="{7A2BEAE3-1CFF-4865-85F3-EBD8C3523FE6}" presName="conn2-1" presStyleLbl="parChTrans1D2" presStyleIdx="1" presStyleCnt="3"/>
      <dgm:spPr/>
    </dgm:pt>
    <dgm:pt modelId="{29AD1454-A28A-455C-949A-56A95B2A8D82}" type="pres">
      <dgm:prSet presAssocID="{7A2BEAE3-1CFF-4865-85F3-EBD8C3523FE6}" presName="connTx" presStyleLbl="parChTrans1D2" presStyleIdx="1" presStyleCnt="3"/>
      <dgm:spPr/>
    </dgm:pt>
    <dgm:pt modelId="{0C3E4A14-EBFB-44AA-83E8-6608A5017E07}" type="pres">
      <dgm:prSet presAssocID="{1F4483A6-994F-4503-8656-B9048FF32E4E}" presName="root2" presStyleCnt="0"/>
      <dgm:spPr/>
    </dgm:pt>
    <dgm:pt modelId="{1A3CDCA7-338A-496F-9EB6-55E0DCABCE3F}" type="pres">
      <dgm:prSet presAssocID="{1F4483A6-994F-4503-8656-B9048FF32E4E}" presName="LevelTwoTextNode" presStyleLbl="node2" presStyleIdx="1" presStyleCnt="3" custScaleX="154140">
        <dgm:presLayoutVars>
          <dgm:chPref val="3"/>
        </dgm:presLayoutVars>
      </dgm:prSet>
      <dgm:spPr/>
    </dgm:pt>
    <dgm:pt modelId="{AD071B2F-9DFC-4F3F-9C51-489EC0A2E681}" type="pres">
      <dgm:prSet presAssocID="{1F4483A6-994F-4503-8656-B9048FF32E4E}" presName="level3hierChild" presStyleCnt="0"/>
      <dgm:spPr/>
    </dgm:pt>
    <dgm:pt modelId="{E811619E-01EA-4F1C-B63B-E62697F8DC1C}" type="pres">
      <dgm:prSet presAssocID="{18449C61-A265-4A80-B24A-F533939AC3A1}" presName="conn2-1" presStyleLbl="parChTrans1D2" presStyleIdx="2" presStyleCnt="3"/>
      <dgm:spPr/>
    </dgm:pt>
    <dgm:pt modelId="{7341817F-49B1-4D13-A9C5-64F1E7DAC062}" type="pres">
      <dgm:prSet presAssocID="{18449C61-A265-4A80-B24A-F533939AC3A1}" presName="connTx" presStyleLbl="parChTrans1D2" presStyleIdx="2" presStyleCnt="3"/>
      <dgm:spPr/>
    </dgm:pt>
    <dgm:pt modelId="{91B280C9-339A-4003-ABA0-9A4AEEC793F2}" type="pres">
      <dgm:prSet presAssocID="{580ECD82-2B06-4458-8BD0-4CCC909F2D4B}" presName="root2" presStyleCnt="0"/>
      <dgm:spPr/>
    </dgm:pt>
    <dgm:pt modelId="{0BD6FD88-4B1D-4F01-A03A-3307A856AB6A}" type="pres">
      <dgm:prSet presAssocID="{580ECD82-2B06-4458-8BD0-4CCC909F2D4B}" presName="LevelTwoTextNode" presStyleLbl="node2" presStyleIdx="2" presStyleCnt="3" custScaleX="154889" custScaleY="131113">
        <dgm:presLayoutVars>
          <dgm:chPref val="3"/>
        </dgm:presLayoutVars>
      </dgm:prSet>
      <dgm:spPr/>
    </dgm:pt>
    <dgm:pt modelId="{F85A7B7D-8003-488F-BC4B-2076F3BC2AA7}" type="pres">
      <dgm:prSet presAssocID="{580ECD82-2B06-4458-8BD0-4CCC909F2D4B}" presName="level3hierChild" presStyleCnt="0"/>
      <dgm:spPr/>
    </dgm:pt>
  </dgm:ptLst>
  <dgm:cxnLst>
    <dgm:cxn modelId="{D5387909-8252-4EF9-9B47-3EB5D3E38F58}" type="presOf" srcId="{7A2BEAE3-1CFF-4865-85F3-EBD8C3523FE6}" destId="{2A36CDC0-0897-4321-AC59-8347EA7C2C88}" srcOrd="0" destOrd="0" presId="urn:microsoft.com/office/officeart/2008/layout/HorizontalMultiLevelHierarchy"/>
    <dgm:cxn modelId="{49B9E724-8AE8-4331-8029-6A8D3BC03B40}" type="presOf" srcId="{C8109CED-56BC-41C1-8D3B-788E46CAFF67}" destId="{2C78FA41-50D8-4E70-8E86-0FE52A8AEA8F}" srcOrd="0" destOrd="0" presId="urn:microsoft.com/office/officeart/2008/layout/HorizontalMultiLevelHierarchy"/>
    <dgm:cxn modelId="{D7F12F33-EA96-4A2D-94CA-DA76CE2B03C4}" type="presOf" srcId="{C8109CED-56BC-41C1-8D3B-788E46CAFF67}" destId="{F46D4D2F-1ACB-4AC6-9180-8A57D11379E4}" srcOrd="1" destOrd="0" presId="urn:microsoft.com/office/officeart/2008/layout/HorizontalMultiLevelHierarchy"/>
    <dgm:cxn modelId="{9CBBF361-569B-48B5-89FF-40576556E923}" srcId="{234866BF-3E1D-4D40-BF49-6FAFA5455A2D}" destId="{580ECD82-2B06-4458-8BD0-4CCC909F2D4B}" srcOrd="2" destOrd="0" parTransId="{18449C61-A265-4A80-B24A-F533939AC3A1}" sibTransId="{08724274-D3CB-418B-AD75-D627F1E262C1}"/>
    <dgm:cxn modelId="{BBFBC464-D247-447B-8BF5-7DC1956C9FE2}" srcId="{4944EA55-27EA-4267-A955-F0E9A23DBF61}" destId="{234866BF-3E1D-4D40-BF49-6FAFA5455A2D}" srcOrd="0" destOrd="0" parTransId="{AC6D8393-8E06-4ECF-A2F9-855ECB388072}" sibTransId="{CAB15F06-6350-47B8-B5BB-2A50917DE978}"/>
    <dgm:cxn modelId="{7F2CE353-E30F-4EB0-9357-D9C9C5CB0567}" srcId="{234866BF-3E1D-4D40-BF49-6FAFA5455A2D}" destId="{1F4483A6-994F-4503-8656-B9048FF32E4E}" srcOrd="1" destOrd="0" parTransId="{7A2BEAE3-1CFF-4865-85F3-EBD8C3523FE6}" sibTransId="{DF0204B2-9889-45A1-A2AE-4847F4CEBD48}"/>
    <dgm:cxn modelId="{1F17E953-89D8-446C-9DB6-4CD51F8221BC}" type="presOf" srcId="{1F4483A6-994F-4503-8656-B9048FF32E4E}" destId="{1A3CDCA7-338A-496F-9EB6-55E0DCABCE3F}" srcOrd="0" destOrd="0" presId="urn:microsoft.com/office/officeart/2008/layout/HorizontalMultiLevelHierarchy"/>
    <dgm:cxn modelId="{9C4AB976-BB42-4865-ABC8-916447948C8D}" type="presOf" srcId="{4944EA55-27EA-4267-A955-F0E9A23DBF61}" destId="{AA6709F7-BF60-4FFE-AED5-17AF4F606AE7}" srcOrd="0" destOrd="0" presId="urn:microsoft.com/office/officeart/2008/layout/HorizontalMultiLevelHierarchy"/>
    <dgm:cxn modelId="{3B7E4499-7002-4A30-AF6F-E77F353C7D99}" type="presOf" srcId="{580ECD82-2B06-4458-8BD0-4CCC909F2D4B}" destId="{0BD6FD88-4B1D-4F01-A03A-3307A856AB6A}" srcOrd="0" destOrd="0" presId="urn:microsoft.com/office/officeart/2008/layout/HorizontalMultiLevelHierarchy"/>
    <dgm:cxn modelId="{20DCE3A5-BD44-4D6E-BF3D-C5F843F46B1C}" type="presOf" srcId="{C73486B6-AF3D-43D6-805D-29041F2011FB}" destId="{0A1A0B28-49AC-4F5D-B4B2-3E34C5846D17}" srcOrd="0" destOrd="0" presId="urn:microsoft.com/office/officeart/2008/layout/HorizontalMultiLevelHierarchy"/>
    <dgm:cxn modelId="{014ADAA8-675D-4DE2-B228-BD24241F8DEF}" srcId="{234866BF-3E1D-4D40-BF49-6FAFA5455A2D}" destId="{C73486B6-AF3D-43D6-805D-29041F2011FB}" srcOrd="0" destOrd="0" parTransId="{C8109CED-56BC-41C1-8D3B-788E46CAFF67}" sibTransId="{0DB0B489-2220-4F47-9D6C-FC951B7565D5}"/>
    <dgm:cxn modelId="{BD29C4BB-6EBC-4F7C-B56D-5AA2A997ED9A}" type="presOf" srcId="{7A2BEAE3-1CFF-4865-85F3-EBD8C3523FE6}" destId="{29AD1454-A28A-455C-949A-56A95B2A8D82}" srcOrd="1" destOrd="0" presId="urn:microsoft.com/office/officeart/2008/layout/HorizontalMultiLevelHierarchy"/>
    <dgm:cxn modelId="{E94A45BC-BD48-4EE7-B6D0-ECDDAC6D5E7C}" type="presOf" srcId="{234866BF-3E1D-4D40-BF49-6FAFA5455A2D}" destId="{034BAD0C-EDA3-4686-862B-104B241BA6EB}" srcOrd="0" destOrd="0" presId="urn:microsoft.com/office/officeart/2008/layout/HorizontalMultiLevelHierarchy"/>
    <dgm:cxn modelId="{17790BE1-2402-4822-A19B-8F4BA9F1C88E}" type="presOf" srcId="{18449C61-A265-4A80-B24A-F533939AC3A1}" destId="{7341817F-49B1-4D13-A9C5-64F1E7DAC062}" srcOrd="1" destOrd="0" presId="urn:microsoft.com/office/officeart/2008/layout/HorizontalMultiLevelHierarchy"/>
    <dgm:cxn modelId="{DB230FFB-8BB4-4CED-942E-594F25949D04}" type="presOf" srcId="{18449C61-A265-4A80-B24A-F533939AC3A1}" destId="{E811619E-01EA-4F1C-B63B-E62697F8DC1C}" srcOrd="0" destOrd="0" presId="urn:microsoft.com/office/officeart/2008/layout/HorizontalMultiLevelHierarchy"/>
    <dgm:cxn modelId="{741D7B47-3229-4EBF-BE8E-ADA80A093939}" type="presParOf" srcId="{AA6709F7-BF60-4FFE-AED5-17AF4F606AE7}" destId="{3F371014-57F6-428A-8E8F-D1CB4B6394DF}" srcOrd="0" destOrd="0" presId="urn:microsoft.com/office/officeart/2008/layout/HorizontalMultiLevelHierarchy"/>
    <dgm:cxn modelId="{D484C381-AA57-48B4-BF3E-D1D693867D62}" type="presParOf" srcId="{3F371014-57F6-428A-8E8F-D1CB4B6394DF}" destId="{034BAD0C-EDA3-4686-862B-104B241BA6EB}" srcOrd="0" destOrd="0" presId="urn:microsoft.com/office/officeart/2008/layout/HorizontalMultiLevelHierarchy"/>
    <dgm:cxn modelId="{E9CD210F-2D72-4BB6-A84D-CF63C48A5504}" type="presParOf" srcId="{3F371014-57F6-428A-8E8F-D1CB4B6394DF}" destId="{CE85AC20-4153-4131-9845-4EF3337215A0}" srcOrd="1" destOrd="0" presId="urn:microsoft.com/office/officeart/2008/layout/HorizontalMultiLevelHierarchy"/>
    <dgm:cxn modelId="{D566AC18-B4F3-4A8B-8C56-77190C1E7A67}" type="presParOf" srcId="{CE85AC20-4153-4131-9845-4EF3337215A0}" destId="{2C78FA41-50D8-4E70-8E86-0FE52A8AEA8F}" srcOrd="0" destOrd="0" presId="urn:microsoft.com/office/officeart/2008/layout/HorizontalMultiLevelHierarchy"/>
    <dgm:cxn modelId="{75B8C580-38CD-4198-82AA-02541B4F1420}" type="presParOf" srcId="{2C78FA41-50D8-4E70-8E86-0FE52A8AEA8F}" destId="{F46D4D2F-1ACB-4AC6-9180-8A57D11379E4}" srcOrd="0" destOrd="0" presId="urn:microsoft.com/office/officeart/2008/layout/HorizontalMultiLevelHierarchy"/>
    <dgm:cxn modelId="{3CD35458-94E8-4C22-B430-A487D19F79E6}" type="presParOf" srcId="{CE85AC20-4153-4131-9845-4EF3337215A0}" destId="{76B025F8-2480-4765-ACB1-8D4BF52721E2}" srcOrd="1" destOrd="0" presId="urn:microsoft.com/office/officeart/2008/layout/HorizontalMultiLevelHierarchy"/>
    <dgm:cxn modelId="{F387EF48-F4E2-4935-B4D4-DCE1FE7690C8}" type="presParOf" srcId="{76B025F8-2480-4765-ACB1-8D4BF52721E2}" destId="{0A1A0B28-49AC-4F5D-B4B2-3E34C5846D17}" srcOrd="0" destOrd="0" presId="urn:microsoft.com/office/officeart/2008/layout/HorizontalMultiLevelHierarchy"/>
    <dgm:cxn modelId="{4780E4C3-B5AA-4D57-B864-2CF53D0DD74E}" type="presParOf" srcId="{76B025F8-2480-4765-ACB1-8D4BF52721E2}" destId="{6BAB5B5A-B695-4E71-BAB8-B92F032D83BE}" srcOrd="1" destOrd="0" presId="urn:microsoft.com/office/officeart/2008/layout/HorizontalMultiLevelHierarchy"/>
    <dgm:cxn modelId="{7FAE336F-DCE3-478F-BF5A-BA23A4281B39}" type="presParOf" srcId="{CE85AC20-4153-4131-9845-4EF3337215A0}" destId="{2A36CDC0-0897-4321-AC59-8347EA7C2C88}" srcOrd="2" destOrd="0" presId="urn:microsoft.com/office/officeart/2008/layout/HorizontalMultiLevelHierarchy"/>
    <dgm:cxn modelId="{BA3C761A-EFCB-4AD6-BFDF-2D971A1D6D8E}" type="presParOf" srcId="{2A36CDC0-0897-4321-AC59-8347EA7C2C88}" destId="{29AD1454-A28A-455C-949A-56A95B2A8D82}" srcOrd="0" destOrd="0" presId="urn:microsoft.com/office/officeart/2008/layout/HorizontalMultiLevelHierarchy"/>
    <dgm:cxn modelId="{AB1C2BB6-882C-48D6-A1E0-1C76B88878F5}" type="presParOf" srcId="{CE85AC20-4153-4131-9845-4EF3337215A0}" destId="{0C3E4A14-EBFB-44AA-83E8-6608A5017E07}" srcOrd="3" destOrd="0" presId="urn:microsoft.com/office/officeart/2008/layout/HorizontalMultiLevelHierarchy"/>
    <dgm:cxn modelId="{916AEBF5-F16B-4474-8902-5F4F7372C4D1}" type="presParOf" srcId="{0C3E4A14-EBFB-44AA-83E8-6608A5017E07}" destId="{1A3CDCA7-338A-496F-9EB6-55E0DCABCE3F}" srcOrd="0" destOrd="0" presId="urn:microsoft.com/office/officeart/2008/layout/HorizontalMultiLevelHierarchy"/>
    <dgm:cxn modelId="{A72BEFC4-2C80-495C-AFC4-1B2C6E4F3368}" type="presParOf" srcId="{0C3E4A14-EBFB-44AA-83E8-6608A5017E07}" destId="{AD071B2F-9DFC-4F3F-9C51-489EC0A2E681}" srcOrd="1" destOrd="0" presId="urn:microsoft.com/office/officeart/2008/layout/HorizontalMultiLevelHierarchy"/>
    <dgm:cxn modelId="{A63D75A9-5017-4624-B214-024EDAC611AD}" type="presParOf" srcId="{CE85AC20-4153-4131-9845-4EF3337215A0}" destId="{E811619E-01EA-4F1C-B63B-E62697F8DC1C}" srcOrd="4" destOrd="0" presId="urn:microsoft.com/office/officeart/2008/layout/HorizontalMultiLevelHierarchy"/>
    <dgm:cxn modelId="{EC8DFEC0-2F9E-4E37-B752-63D8189B2ADB}" type="presParOf" srcId="{E811619E-01EA-4F1C-B63B-E62697F8DC1C}" destId="{7341817F-49B1-4D13-A9C5-64F1E7DAC062}" srcOrd="0" destOrd="0" presId="urn:microsoft.com/office/officeart/2008/layout/HorizontalMultiLevelHierarchy"/>
    <dgm:cxn modelId="{FB133E6D-B113-413C-8BF0-6ED0902B6BD1}" type="presParOf" srcId="{CE85AC20-4153-4131-9845-4EF3337215A0}" destId="{91B280C9-339A-4003-ABA0-9A4AEEC793F2}" srcOrd="5" destOrd="0" presId="urn:microsoft.com/office/officeart/2008/layout/HorizontalMultiLevelHierarchy"/>
    <dgm:cxn modelId="{C7F282E9-51F4-4F03-A69F-E926BEBECAE3}" type="presParOf" srcId="{91B280C9-339A-4003-ABA0-9A4AEEC793F2}" destId="{0BD6FD88-4B1D-4F01-A03A-3307A856AB6A}" srcOrd="0" destOrd="0" presId="urn:microsoft.com/office/officeart/2008/layout/HorizontalMultiLevelHierarchy"/>
    <dgm:cxn modelId="{A88A5EA7-2746-497D-880B-BCC75ED79592}" type="presParOf" srcId="{91B280C9-339A-4003-ABA0-9A4AEEC793F2}" destId="{F85A7B7D-8003-488F-BC4B-2076F3BC2AA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CE48A-FA3E-4261-AC9D-3009B17FC191}">
      <dsp:nvSpPr>
        <dsp:cNvPr id="0" name=""/>
        <dsp:cNvSpPr/>
      </dsp:nvSpPr>
      <dsp:spPr>
        <a:xfrm>
          <a:off x="3269905" y="0"/>
          <a:ext cx="2775597" cy="1681597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43A6D3-4B84-4B5C-9873-9A3BC352B93D}">
      <dsp:nvSpPr>
        <dsp:cNvPr id="0" name=""/>
        <dsp:cNvSpPr/>
      </dsp:nvSpPr>
      <dsp:spPr>
        <a:xfrm>
          <a:off x="3572171" y="608692"/>
          <a:ext cx="2170434" cy="469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zwiększenie jakości usług </a:t>
          </a:r>
        </a:p>
      </dsp:txBody>
      <dsp:txXfrm>
        <a:off x="3572171" y="608692"/>
        <a:ext cx="2170434" cy="469116"/>
      </dsp:txXfrm>
    </dsp:sp>
    <dsp:sp modelId="{C93F9365-D86B-4841-9CB9-292AA016DD5F}">
      <dsp:nvSpPr>
        <dsp:cNvPr id="0" name=""/>
        <dsp:cNvSpPr/>
      </dsp:nvSpPr>
      <dsp:spPr>
        <a:xfrm>
          <a:off x="2417289" y="966327"/>
          <a:ext cx="3546598" cy="1681597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CE1B82-87CE-4127-9A24-5D6F7DD62C51}">
      <dsp:nvSpPr>
        <dsp:cNvPr id="0" name=""/>
        <dsp:cNvSpPr/>
      </dsp:nvSpPr>
      <dsp:spPr>
        <a:xfrm>
          <a:off x="2928563" y="1576803"/>
          <a:ext cx="2519634" cy="469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zwiększenie dostępności usług</a:t>
          </a:r>
        </a:p>
      </dsp:txBody>
      <dsp:txXfrm>
        <a:off x="2928563" y="1576803"/>
        <a:ext cx="2519634" cy="469116"/>
      </dsp:txXfrm>
    </dsp:sp>
    <dsp:sp modelId="{412BE302-0343-4724-A63A-3E9A26B6837E}">
      <dsp:nvSpPr>
        <dsp:cNvPr id="0" name=""/>
        <dsp:cNvSpPr/>
      </dsp:nvSpPr>
      <dsp:spPr>
        <a:xfrm>
          <a:off x="2809909" y="1936222"/>
          <a:ext cx="3695589" cy="1681597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36BB83-4B2C-4A68-8B5A-49535BF35D3E}">
      <dsp:nvSpPr>
        <dsp:cNvPr id="0" name=""/>
        <dsp:cNvSpPr/>
      </dsp:nvSpPr>
      <dsp:spPr>
        <a:xfrm>
          <a:off x="2940406" y="2544915"/>
          <a:ext cx="3060338" cy="469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zwiększenie skuteczności działań</a:t>
          </a:r>
        </a:p>
      </dsp:txBody>
      <dsp:txXfrm>
        <a:off x="2940406" y="2544915"/>
        <a:ext cx="3060338" cy="469116"/>
      </dsp:txXfrm>
    </dsp:sp>
    <dsp:sp modelId="{DEBAFC26-65E6-4FB8-A2C8-1334A698130B}">
      <dsp:nvSpPr>
        <dsp:cNvPr id="0" name=""/>
        <dsp:cNvSpPr/>
      </dsp:nvSpPr>
      <dsp:spPr>
        <a:xfrm>
          <a:off x="2090813" y="3014032"/>
          <a:ext cx="4202388" cy="1445254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2E9008-E71F-4272-BA9F-05495B1DA898}">
      <dsp:nvSpPr>
        <dsp:cNvPr id="0" name=""/>
        <dsp:cNvSpPr/>
      </dsp:nvSpPr>
      <dsp:spPr>
        <a:xfrm>
          <a:off x="2516171" y="3513026"/>
          <a:ext cx="3344418" cy="4691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/>
            <a:t>zmniejszenie skali przemocy </a:t>
          </a:r>
        </a:p>
      </dsp:txBody>
      <dsp:txXfrm>
        <a:off x="2516171" y="3513026"/>
        <a:ext cx="3344418" cy="4691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11619E-01EA-4F1C-B63B-E62697F8DC1C}">
      <dsp:nvSpPr>
        <dsp:cNvPr id="0" name=""/>
        <dsp:cNvSpPr/>
      </dsp:nvSpPr>
      <dsp:spPr>
        <a:xfrm>
          <a:off x="1441874" y="2445238"/>
          <a:ext cx="1394247" cy="1063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7123" y="0"/>
              </a:lnTo>
              <a:lnTo>
                <a:pt x="697123" y="1063592"/>
              </a:lnTo>
              <a:lnTo>
                <a:pt x="1394247" y="106359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600" kern="1200"/>
        </a:p>
      </dsp:txBody>
      <dsp:txXfrm>
        <a:off x="2095158" y="2933194"/>
        <a:ext cx="87680" cy="87680"/>
      </dsp:txXfrm>
    </dsp:sp>
    <dsp:sp modelId="{2A36CDC0-0897-4321-AC59-8347EA7C2C88}">
      <dsp:nvSpPr>
        <dsp:cNvPr id="0" name=""/>
        <dsp:cNvSpPr/>
      </dsp:nvSpPr>
      <dsp:spPr>
        <a:xfrm>
          <a:off x="1441874" y="2238242"/>
          <a:ext cx="1394247" cy="206996"/>
        </a:xfrm>
        <a:custGeom>
          <a:avLst/>
          <a:gdLst/>
          <a:ahLst/>
          <a:cxnLst/>
          <a:rect l="0" t="0" r="0" b="0"/>
          <a:pathLst>
            <a:path>
              <a:moveTo>
                <a:pt x="0" y="206996"/>
              </a:moveTo>
              <a:lnTo>
                <a:pt x="697123" y="206996"/>
              </a:lnTo>
              <a:lnTo>
                <a:pt x="697123" y="0"/>
              </a:lnTo>
              <a:lnTo>
                <a:pt x="1394247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2103760" y="2306502"/>
        <a:ext cx="70476" cy="70476"/>
      </dsp:txXfrm>
    </dsp:sp>
    <dsp:sp modelId="{2C78FA41-50D8-4E70-8E86-0FE52A8AEA8F}">
      <dsp:nvSpPr>
        <dsp:cNvPr id="0" name=""/>
        <dsp:cNvSpPr/>
      </dsp:nvSpPr>
      <dsp:spPr>
        <a:xfrm>
          <a:off x="1441874" y="1108279"/>
          <a:ext cx="1394247" cy="1336959"/>
        </a:xfrm>
        <a:custGeom>
          <a:avLst/>
          <a:gdLst/>
          <a:ahLst/>
          <a:cxnLst/>
          <a:rect l="0" t="0" r="0" b="0"/>
          <a:pathLst>
            <a:path>
              <a:moveTo>
                <a:pt x="0" y="1336959"/>
              </a:moveTo>
              <a:lnTo>
                <a:pt x="697123" y="1336959"/>
              </a:lnTo>
              <a:lnTo>
                <a:pt x="697123" y="0"/>
              </a:lnTo>
              <a:lnTo>
                <a:pt x="1394247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700" kern="1200"/>
        </a:p>
      </dsp:txBody>
      <dsp:txXfrm>
        <a:off x="2090706" y="1728467"/>
        <a:ext cx="96583" cy="96583"/>
      </dsp:txXfrm>
    </dsp:sp>
    <dsp:sp modelId="{034BAD0C-EDA3-4686-862B-104B241BA6EB}">
      <dsp:nvSpPr>
        <dsp:cNvPr id="0" name=""/>
        <dsp:cNvSpPr/>
      </dsp:nvSpPr>
      <dsp:spPr>
        <a:xfrm rot="16779159">
          <a:off x="-566865" y="1993253"/>
          <a:ext cx="3113510" cy="9039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6200" kern="1200" dirty="0"/>
            <a:t>CEL</a:t>
          </a:r>
        </a:p>
      </dsp:txBody>
      <dsp:txXfrm>
        <a:off x="-566865" y="1993253"/>
        <a:ext cx="3113510" cy="903970"/>
      </dsp:txXfrm>
    </dsp:sp>
    <dsp:sp modelId="{0A1A0B28-49AC-4F5D-B4B2-3E34C5846D17}">
      <dsp:nvSpPr>
        <dsp:cNvPr id="0" name=""/>
        <dsp:cNvSpPr/>
      </dsp:nvSpPr>
      <dsp:spPr>
        <a:xfrm>
          <a:off x="2836121" y="656294"/>
          <a:ext cx="4587066" cy="9039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aktywizacja dzieci i młodzieży              do reagowania na przemoc</a:t>
          </a:r>
        </a:p>
      </dsp:txBody>
      <dsp:txXfrm>
        <a:off x="2836121" y="656294"/>
        <a:ext cx="4587066" cy="903970"/>
      </dsp:txXfrm>
    </dsp:sp>
    <dsp:sp modelId="{1A3CDCA7-338A-496F-9EB6-55E0DCABCE3F}">
      <dsp:nvSpPr>
        <dsp:cNvPr id="0" name=""/>
        <dsp:cNvSpPr/>
      </dsp:nvSpPr>
      <dsp:spPr>
        <a:xfrm>
          <a:off x="2836121" y="1786257"/>
          <a:ext cx="4570284" cy="9039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kształtowanie umiejętności opanowania        i przezwyciężania złości oraz agresji</a:t>
          </a:r>
        </a:p>
      </dsp:txBody>
      <dsp:txXfrm>
        <a:off x="2836121" y="1786257"/>
        <a:ext cx="4570284" cy="903970"/>
      </dsp:txXfrm>
    </dsp:sp>
    <dsp:sp modelId="{0BD6FD88-4B1D-4F01-A03A-3307A856AB6A}">
      <dsp:nvSpPr>
        <dsp:cNvPr id="0" name=""/>
        <dsp:cNvSpPr/>
      </dsp:nvSpPr>
      <dsp:spPr>
        <a:xfrm>
          <a:off x="2836121" y="2916219"/>
          <a:ext cx="4592492" cy="11852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poszerzenie wiedzy młodzieży na temat różnych aspektów i przejawów przemocy     ze strony rodziców/opiekunów lub rodzeństwa</a:t>
          </a:r>
        </a:p>
      </dsp:txBody>
      <dsp:txXfrm>
        <a:off x="2836121" y="2916219"/>
        <a:ext cx="4592492" cy="1185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E65047-A4AD-4259-8D1E-590105C5C4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7A2FADE-894D-4862-9C65-4653E2400D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F7B23930-5D88-4BC4-BAB0-B027C75A2E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372" y="779106"/>
            <a:ext cx="8546215" cy="5299788"/>
          </a:xfrm>
          <a:prstGeom prst="rect">
            <a:avLst/>
          </a:prstGeom>
        </p:spPr>
      </p:pic>
      <p:sp>
        <p:nvSpPr>
          <p:cNvPr id="7" name="Podtytuł 2">
            <a:extLst>
              <a:ext uri="{FF2B5EF4-FFF2-40B4-BE49-F238E27FC236}">
                <a16:creationId xmlns:a16="http://schemas.microsoft.com/office/drawing/2014/main" id="{2D0A136A-1FAB-463F-9C35-AF7A8DEBE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056" y="5751434"/>
            <a:ext cx="9220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defTabSz="1217613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0" algn="ctr" defTabSz="1217613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Cambria" panose="02040503050406030204" pitchFamily="18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8987" indent="0" algn="ctr" defTabSz="1217613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480" indent="0" algn="ctr" defTabSz="1217613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Cambria" panose="02040503050406030204" pitchFamily="18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7972" indent="0" algn="ctr" defTabSz="1217613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047466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6960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66453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Cambr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5947" indent="0" algn="ctr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761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DDDDDD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kumimoji="0" lang="pl-PL" altLang="pl-PL" sz="3200" b="1" i="0" u="none" strike="noStrike" kern="1200" normalizeH="0" baseline="0" noProof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Projekt współfinansowany przez </a:t>
            </a:r>
          </a:p>
          <a:p>
            <a:pPr marL="0" marR="0" lvl="0" indent="0" algn="ctr" defTabSz="121761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DDDDDD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r>
              <a:rPr kumimoji="0" lang="pl-PL" altLang="pl-PL" sz="3200" b="1" i="0" u="none" strike="noStrike" kern="1200" normalizeH="0" baseline="0" noProof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uLnTx/>
                <a:uFillTx/>
                <a:latin typeface="Monotype Corsiva" panose="03010101010201010101" pitchFamily="66" charset="0"/>
                <a:ea typeface="+mn-ea"/>
                <a:cs typeface="+mn-cs"/>
              </a:rPr>
              <a:t>Ministerstwo Rodziny, Pracy i Polityki Społecznej</a:t>
            </a:r>
          </a:p>
          <a:p>
            <a:pPr marL="0" marR="0" lvl="0" indent="0" algn="ctr" defTabSz="121761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DDDDDD"/>
              </a:buClr>
              <a:buSzPct val="90000"/>
              <a:buFont typeface="Arial" panose="020B0604020202020204" pitchFamily="34" charset="0"/>
              <a:buNone/>
              <a:tabLst/>
              <a:defRPr/>
            </a:pPr>
            <a:endParaRPr kumimoji="0" lang="pl-PL" altLang="pl-PL" sz="2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Tytuł 1">
            <a:extLst>
              <a:ext uri="{FF2B5EF4-FFF2-40B4-BE49-F238E27FC236}">
                <a16:creationId xmlns:a16="http://schemas.microsoft.com/office/drawing/2014/main" id="{CF58A188-9976-4944-8182-9D9265716034}"/>
              </a:ext>
            </a:extLst>
          </p:cNvPr>
          <p:cNvSpPr txBox="1">
            <a:spLocks/>
          </p:cNvSpPr>
          <p:nvPr/>
        </p:nvSpPr>
        <p:spPr>
          <a:xfrm>
            <a:off x="1507067" y="375482"/>
            <a:ext cx="7452204" cy="2289059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txBody>
          <a:bodyPr vert="horz" lIns="121899" tIns="60949" rIns="121899" bIns="60949" rtlCol="0" anchor="ctr" anchorCtr="0">
            <a:normAutofit fontScale="97500" lnSpcReduction="10000"/>
          </a:bodyPr>
          <a:lstStyle>
            <a:lvl1pPr algn="ctr" defTabSz="1217613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4400" kern="1200" cap="all" normalizeH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1217613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entury Gothic" pitchFamily="34" charset="0"/>
              </a:defRPr>
            </a:lvl2pPr>
            <a:lvl3pPr algn="l" defTabSz="1217613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entury Gothic" pitchFamily="34" charset="0"/>
              </a:defRPr>
            </a:lvl3pPr>
            <a:lvl4pPr algn="l" defTabSz="1217613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entury Gothic" pitchFamily="34" charset="0"/>
              </a:defRPr>
            </a:lvl4pPr>
            <a:lvl5pPr algn="l" defTabSz="1217613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entury Gothic" pitchFamily="34" charset="0"/>
              </a:defRPr>
            </a:lvl5pPr>
            <a:lvl6pPr marL="457200" algn="l" defTabSz="1217613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entury Gothic" pitchFamily="34" charset="0"/>
              </a:defRPr>
            </a:lvl6pPr>
            <a:lvl7pPr marL="914400" algn="l" defTabSz="1217613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entury Gothic" pitchFamily="34" charset="0"/>
              </a:defRPr>
            </a:lvl7pPr>
            <a:lvl8pPr marL="1371600" algn="l" defTabSz="1217613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entury Gothic" pitchFamily="34" charset="0"/>
              </a:defRPr>
            </a:lvl8pPr>
            <a:lvl9pPr marL="1828800" algn="l" defTabSz="1217613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defTabSz="1218987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pl" sz="3600" b="1" dirty="0">
                <a:effectLst>
                  <a:glow rad="228600">
                    <a:schemeClr val="accent2">
                      <a:lumMod val="75000"/>
                      <a:alpha val="40000"/>
                    </a:schemeClr>
                  </a:glow>
                </a:effectLst>
                <a:latin typeface="Book Antiqua" panose="02040602050305030304" pitchFamily="18" charset="0"/>
              </a:rPr>
              <a:t>Konferencja </a:t>
            </a:r>
            <a:br>
              <a:rPr lang="pl" sz="3600" b="1" dirty="0">
                <a:effectLst>
                  <a:glow rad="228600">
                    <a:schemeClr val="accent2">
                      <a:lumMod val="75000"/>
                      <a:alpha val="40000"/>
                    </a:schemeClr>
                  </a:glow>
                </a:effectLst>
                <a:latin typeface="Book Antiqua" panose="02040602050305030304" pitchFamily="18" charset="0"/>
              </a:rPr>
            </a:br>
            <a:r>
              <a:rPr lang="pl-PL" sz="3600" b="1" dirty="0">
                <a:effectLst>
                  <a:glow rad="228600">
                    <a:schemeClr val="accent2">
                      <a:lumMod val="75000"/>
                      <a:alpha val="40000"/>
                    </a:schemeClr>
                  </a:glow>
                </a:effectLst>
                <a:latin typeface="Book Antiqua" panose="02040602050305030304" pitchFamily="18" charset="0"/>
              </a:rPr>
              <a:t>Inaugurująca</a:t>
            </a:r>
            <a:r>
              <a:rPr lang="pl" sz="3600" b="1" dirty="0">
                <a:effectLst>
                  <a:glow rad="228600">
                    <a:schemeClr val="accent2">
                      <a:lumMod val="75000"/>
                      <a:alpha val="40000"/>
                    </a:schemeClr>
                  </a:glow>
                </a:effectLst>
                <a:latin typeface="Book Antiqua" panose="02040602050305030304" pitchFamily="18" charset="0"/>
              </a:rPr>
              <a:t> projekt</a:t>
            </a:r>
            <a:br>
              <a:rPr lang="pl" b="1" dirty="0">
                <a:effectLst>
                  <a:glow rad="228600">
                    <a:schemeClr val="accent2">
                      <a:lumMod val="75000"/>
                      <a:alpha val="40000"/>
                    </a:schemeClr>
                  </a:glow>
                </a:effectLst>
                <a:latin typeface="Book Antiqua" panose="02040602050305030304" pitchFamily="18" charset="0"/>
              </a:rPr>
            </a:br>
            <a:r>
              <a:rPr lang="pl" b="1" dirty="0">
                <a:effectLst>
                  <a:glow rad="228600">
                    <a:schemeClr val="accent2">
                      <a:lumMod val="75000"/>
                      <a:alpha val="40000"/>
                    </a:schemeClr>
                  </a:glow>
                </a:effectLst>
                <a:latin typeface="Book Antiqua" panose="02040602050305030304" pitchFamily="18" charset="0"/>
              </a:rPr>
              <a:t>”</a:t>
            </a:r>
            <a:r>
              <a:rPr lang="pl-PL" b="1" dirty="0">
                <a:effectLst>
                  <a:glow rad="228600">
                    <a:schemeClr val="accent2">
                      <a:lumMod val="75000"/>
                      <a:alpha val="40000"/>
                    </a:schemeClr>
                  </a:glow>
                </a:effectLst>
                <a:latin typeface="Book Antiqua" panose="02040602050305030304" pitchFamily="18" charset="0"/>
              </a:rPr>
              <a:t>Świadomi i Otwarci”</a:t>
            </a:r>
          </a:p>
          <a:p>
            <a:pPr defTabSz="1218987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pl-PL" sz="3300" b="1" dirty="0">
                <a:effectLst>
                  <a:glow rad="228600">
                    <a:schemeClr val="accent2">
                      <a:lumMod val="75000"/>
                      <a:alpha val="40000"/>
                    </a:schemeClr>
                  </a:glow>
                </a:effectLst>
                <a:latin typeface="Book Antiqua" panose="02040602050305030304" pitchFamily="18" charset="0"/>
              </a:rPr>
              <a:t>2018 Edycja II</a:t>
            </a:r>
            <a:endParaRPr lang="pl" sz="3300" b="1" dirty="0">
              <a:effectLst>
                <a:glow rad="228600">
                  <a:schemeClr val="accent2">
                    <a:lumMod val="75000"/>
                    <a:alpha val="40000"/>
                  </a:schemeClr>
                </a:glo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999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37CC56-98B8-497A-8B57-35846620A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0694"/>
          </a:xfrm>
        </p:spPr>
        <p:txBody>
          <a:bodyPr/>
          <a:lstStyle/>
          <a:p>
            <a:pPr algn="ctr"/>
            <a:r>
              <a:rPr lang="pl-PL" dirty="0"/>
              <a:t>KONKURS PLASTYCZNY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EA9F08-4AB9-42B7-B4E1-A05952EAE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00295"/>
            <a:ext cx="8596668" cy="4741068"/>
          </a:xfrm>
        </p:spPr>
        <p:txBody>
          <a:bodyPr/>
          <a:lstStyle/>
          <a:p>
            <a:pPr marL="0" indent="0" algn="ctr">
              <a:buNone/>
            </a:pPr>
            <a:r>
              <a:rPr lang="pl-PL" sz="2400" dirty="0"/>
              <a:t>„Gmina Rząśnik – skutecznie przeciw przemocy”</a:t>
            </a:r>
          </a:p>
          <a:p>
            <a:pPr marL="0" indent="0" algn="ctr">
              <a:buNone/>
            </a:pPr>
            <a:r>
              <a:rPr lang="pl-PL" sz="1600" dirty="0"/>
              <a:t>(październik 2018)</a:t>
            </a:r>
          </a:p>
          <a:p>
            <a:pPr marL="0" indent="0" algn="ctr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konkurs poświęcony tematyce przemocy domowej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skierowany do uczniów ze szkół z terenu gminy Rząśnik w trzech kategoriach wiekowych: 6-8 lat, 9–11 lat, 12-16 lat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rozstrzygnięcie konkursu na konferencji podsumowującej projekt 11.12.2018r.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6C948FC9-45AC-4AB4-BE62-0434B0EAED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8910" y="4045504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916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414169-1F92-4B22-834A-E2982BD1C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0694"/>
          </a:xfrm>
        </p:spPr>
        <p:txBody>
          <a:bodyPr/>
          <a:lstStyle/>
          <a:p>
            <a:pPr algn="ctr"/>
            <a:r>
              <a:rPr lang="pl-PL" dirty="0"/>
              <a:t>KURS SAMOOBRONY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99204A-A1D6-4D90-B1FA-10AB3D599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7407"/>
            <a:ext cx="5245294" cy="46739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dirty="0"/>
              <a:t>(wrzesień – grudzień 2018)</a:t>
            </a:r>
          </a:p>
          <a:p>
            <a:pPr marL="0" indent="0">
              <a:buNone/>
            </a:pPr>
            <a:endParaRPr lang="pl-PL" sz="400" dirty="0"/>
          </a:p>
          <a:p>
            <a:r>
              <a:rPr lang="pl-PL" dirty="0"/>
              <a:t>dla uczniów szkół podstawowych z terenu gminy Rząśnik </a:t>
            </a:r>
          </a:p>
          <a:p>
            <a:r>
              <a:rPr lang="pl-PL" dirty="0"/>
              <a:t>uczestnicy poznają, jak unikać sytuacji zagrożeń i skutecznie im przeciwdziałać</a:t>
            </a:r>
          </a:p>
          <a:p>
            <a:r>
              <a:rPr lang="pl-PL" dirty="0"/>
              <a:t>treningi będą kładły nacisk na naukę pewności siebie, opanowania, samokontroli oraz wpojenia zasad bezpieczeństwa</a:t>
            </a:r>
          </a:p>
          <a:p>
            <a:r>
              <a:rPr lang="pl-PL" dirty="0"/>
              <a:t>treningi będą uczyły świadomego reagowania na pojawiające się zagrożenia oraz współpracy w grupie</a:t>
            </a:r>
          </a:p>
          <a:p>
            <a:r>
              <a:rPr lang="pl-PL" dirty="0"/>
              <a:t>podczas treningów dzieci i młodzież poznają podstawowe zasady, które przeciwstawiają się stosowaniu przemocy oraz propagandzie walki i agresji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B759FBC5-B33A-4D9B-8A09-46D06E544A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108073"/>
            <a:ext cx="3816866" cy="381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348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AB3950-C4B5-4566-BD0E-D3DA8C375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391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dirty="0"/>
              <a:t>DYŻURY TELEFONICZNE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13EDF8-B070-4C43-8645-7BF843291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83517"/>
            <a:ext cx="8596668" cy="475784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2400" dirty="0"/>
              <a:t>Uruchomienie poradnictwa specjalistycznego w formie z 24-godzinnych dyżurów telefonicznych 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Dyżury prowadzone będą w okresie 07.2018r. – 11.2018r. przez doświadczonych pracowników socjalnych będących członkami Zespołu Interdyscyplinarnego oraz grup roboczych.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Szczegółowe informacje ukażą się w zakładce internetowej w lipcu 2018r.</a:t>
            </a:r>
          </a:p>
        </p:txBody>
      </p:sp>
    </p:spTree>
    <p:extLst>
      <p:ext uri="{BB962C8B-B14F-4D97-AF65-F5344CB8AC3E}">
        <p14:creationId xmlns:p14="http://schemas.microsoft.com/office/powerpoint/2010/main" val="20163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801B3E-E770-4041-8001-033225A8E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2972"/>
          </a:xfrm>
        </p:spPr>
        <p:txBody>
          <a:bodyPr/>
          <a:lstStyle/>
          <a:p>
            <a:pPr algn="ctr"/>
            <a:r>
              <a:rPr lang="pl-PL" dirty="0"/>
              <a:t>Wyjazdy i spotkania integracyjne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B9212EA-C22D-41BA-8511-63938CF50D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5" y="1451295"/>
            <a:ext cx="3760442" cy="459006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l-PL" b="1" dirty="0"/>
              <a:t>Centrum Aktywnego Wypoczynku Sobanice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warsztat wyjazdowy dla rodziców i dzieci z zakresu asertywności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rodzice i dzieci aktywnie spędzą czas m.in. na wspinaczce po ścianie alpinistycznej, strzelaniu z łuku, przejażdżce quadami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6287FD6A-33B0-47F5-BA8C-B5BCF7747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37402" y="1451295"/>
            <a:ext cx="3636602" cy="459006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l-PL" b="1" dirty="0"/>
              <a:t>Centrum Nauki Kopernik      w Warszawie oraz Kina 6D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pogadanką mającą na celu zwiększenie wiedzy uczestników na temat asertywności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pogadanka zakończoną testem wiedzy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EAE20915-793D-4E65-8A1F-C678A3985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50" y="4143375"/>
            <a:ext cx="285750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795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DDF02A-5D22-46E5-851D-B1C59FCD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SZKOLENIA DLA ZESPOŁU INTERDYSCYPLINARNEGO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ED94AA-5D4D-4F32-AAF3-8D816C317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Przeprowadzenie cyklu trzech szkoleń dla członków ZI i grup roboczych w formie studium pn. „Studium przeciwdziałania przemocy w rodzinie”</a:t>
            </a:r>
          </a:p>
          <a:p>
            <a:pPr marL="0" indent="0">
              <a:buNone/>
            </a:pPr>
            <a:r>
              <a:rPr lang="pl-PL" dirty="0"/>
              <a:t>W zakresie Studium zostaną poprowadzone spotkania dotyczące: </a:t>
            </a:r>
          </a:p>
          <a:p>
            <a:pPr>
              <a:buAutoNum type="arabicPeriod"/>
            </a:pPr>
            <a:r>
              <a:rPr lang="pl-PL" dirty="0"/>
              <a:t>pracy z klientem agresywnym</a:t>
            </a:r>
          </a:p>
          <a:p>
            <a:pPr>
              <a:buAutoNum type="arabicPeriod"/>
            </a:pPr>
            <a:r>
              <a:rPr lang="pl-PL" dirty="0"/>
              <a:t>doskonalenia diagnostycznych umiejętności pracy z rodzinami uwikłanymi w przemoc</a:t>
            </a:r>
          </a:p>
          <a:p>
            <a:pPr>
              <a:buAutoNum type="arabicPeriod"/>
            </a:pPr>
            <a:r>
              <a:rPr lang="pl-PL" dirty="0"/>
              <a:t>profilaktyki wypalenia zawodowego w obszarze przeciwdziałania przemocy. </a:t>
            </a:r>
          </a:p>
          <a:p>
            <a:pPr>
              <a:buAutoNum type="arabicPeriod"/>
            </a:pPr>
            <a:endParaRPr lang="pl-PL" dirty="0"/>
          </a:p>
          <a:p>
            <a:pPr marL="0" indent="0">
              <a:buNone/>
            </a:pPr>
            <a:r>
              <a:rPr lang="pl-PL" dirty="0"/>
              <a:t>Planowane terminy szkoleń: VII.2018r., X.2018r. i XI.2018r.</a:t>
            </a:r>
          </a:p>
        </p:txBody>
      </p:sp>
    </p:spTree>
    <p:extLst>
      <p:ext uri="{BB962C8B-B14F-4D97-AF65-F5344CB8AC3E}">
        <p14:creationId xmlns:p14="http://schemas.microsoft.com/office/powerpoint/2010/main" val="1064177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D9196F-28B5-4CFA-B718-5A6C586A3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1028"/>
          </a:xfrm>
        </p:spPr>
        <p:txBody>
          <a:bodyPr/>
          <a:lstStyle/>
          <a:p>
            <a:pPr algn="ctr"/>
            <a:r>
              <a:rPr lang="pl-PL" dirty="0"/>
              <a:t>SUPERWIZJA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5307F2-A3CA-4D16-89C5-574C2646C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1295"/>
            <a:ext cx="8596668" cy="45900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 err="1"/>
              <a:t>Superwizja</a:t>
            </a:r>
            <a:r>
              <a:rPr lang="pl-PL" sz="2000" dirty="0"/>
              <a:t> grupowa dla osób zaangażowanych w działania dotyczące przeciwdziałania przemocy domowej pod kierunkiem doświadczonej                     i uprawnionej osoby z „Niebieskiej Linii”</a:t>
            </a:r>
          </a:p>
          <a:p>
            <a:pPr marL="0" indent="0" algn="just">
              <a:buNone/>
            </a:pPr>
            <a:r>
              <a:rPr lang="pl-PL" dirty="0" err="1"/>
              <a:t>Superwizja</a:t>
            </a:r>
            <a:r>
              <a:rPr lang="pl-PL" dirty="0"/>
              <a:t> odbywać się będzie w następujących miesiącach: VIII.2018r., IX.2018r., X.2018r. i XI. 2018r. w siedzibie Ośrodka Pomocy Społecznej w Rząśniku. </a:t>
            </a:r>
          </a:p>
          <a:p>
            <a:pPr marL="0" indent="0" algn="just">
              <a:buNone/>
            </a:pPr>
            <a:r>
              <a:rPr lang="pl-PL" dirty="0"/>
              <a:t>Uczestnictwo w </a:t>
            </a:r>
            <a:r>
              <a:rPr lang="pl-PL" dirty="0" err="1"/>
              <a:t>superwizji</a:t>
            </a:r>
            <a:r>
              <a:rPr lang="pl-PL" dirty="0"/>
              <a:t> jest niezwykle ważne dla komfortu psychicznego w kontynuowaniu pomagania. </a:t>
            </a:r>
          </a:p>
          <a:p>
            <a:pPr marL="0" indent="0" algn="just">
              <a:buNone/>
            </a:pPr>
            <a:r>
              <a:rPr lang="pl-PL" dirty="0"/>
              <a:t>Wg psychologów </a:t>
            </a:r>
            <a:r>
              <a:rPr lang="pl-PL" dirty="0" err="1"/>
              <a:t>superwizji</a:t>
            </a:r>
            <a:r>
              <a:rPr lang="pl-PL" dirty="0"/>
              <a:t> potrzebuje każdy profesjonalista.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r>
              <a:rPr lang="pl-PL" sz="2400" b="1" dirty="0"/>
              <a:t>Serdecznie zapraszamy wszystkich członków </a:t>
            </a:r>
          </a:p>
          <a:p>
            <a:pPr marL="0" indent="0" algn="ctr">
              <a:buNone/>
            </a:pPr>
            <a:r>
              <a:rPr lang="pl-PL" sz="2400" b="1" dirty="0"/>
              <a:t>Zespołu Interdyscyplinarnego i grup roboczych.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2881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8C6D7C-3657-4A0B-A384-6C58E620C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5400" b="1" dirty="0">
                <a:latin typeface="Book Antiqua" panose="02040602050305030304" pitchFamily="18" charset="0"/>
              </a:rPr>
              <a:t>RAZEM MOŻEMY WIĘCEJ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D062BABE-5347-4EEF-B72A-8F6B681D97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455" y="1544224"/>
            <a:ext cx="3565244" cy="2950239"/>
          </a:xfrm>
        </p:spPr>
      </p:pic>
      <p:sp>
        <p:nvSpPr>
          <p:cNvPr id="6" name="Tytuł 1">
            <a:extLst>
              <a:ext uri="{FF2B5EF4-FFF2-40B4-BE49-F238E27FC236}">
                <a16:creationId xmlns:a16="http://schemas.microsoft.com/office/drawing/2014/main" id="{E4CF3AED-3729-4AE6-BD7F-A967C1C92C9E}"/>
              </a:ext>
            </a:extLst>
          </p:cNvPr>
          <p:cNvSpPr txBox="1">
            <a:spLocks/>
          </p:cNvSpPr>
          <p:nvPr/>
        </p:nvSpPr>
        <p:spPr>
          <a:xfrm>
            <a:off x="617382" y="4552118"/>
            <a:ext cx="7815390" cy="1753937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Autofit/>
          </a:bodyPr>
          <a:lstStyle>
            <a:lvl1pPr algn="l" defTabSz="121898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pl-PL" sz="4400" b="1" dirty="0">
                <a:latin typeface="Book Antiqua" panose="02040602050305030304" pitchFamily="18" charset="0"/>
              </a:rPr>
              <a:t>ZAPRASZAMY </a:t>
            </a:r>
          </a:p>
          <a:p>
            <a:pPr algn="ctr">
              <a:lnSpc>
                <a:spcPct val="150000"/>
              </a:lnSpc>
            </a:pPr>
            <a:r>
              <a:rPr lang="pl-PL" sz="4400" b="1" dirty="0">
                <a:latin typeface="Book Antiqua" panose="02040602050305030304" pitchFamily="18" charset="0"/>
              </a:rPr>
              <a:t>DO WSPÓŁPRACY</a:t>
            </a:r>
          </a:p>
        </p:txBody>
      </p:sp>
    </p:spTree>
    <p:extLst>
      <p:ext uri="{BB962C8B-B14F-4D97-AF65-F5344CB8AC3E}">
        <p14:creationId xmlns:p14="http://schemas.microsoft.com/office/powerpoint/2010/main" val="422904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A8B108-6AA4-490D-BA19-7E00FBBE6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A18B97-3C2D-4129-B247-3B1C7398E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4243"/>
            <a:ext cx="8596668" cy="4397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5400" dirty="0">
                <a:latin typeface="Book Antiqua" panose="02040602050305030304" pitchFamily="18" charset="0"/>
              </a:rPr>
              <a:t>DZIĘKUJĘ </a:t>
            </a:r>
          </a:p>
          <a:p>
            <a:pPr marL="0" indent="0" algn="ctr">
              <a:buNone/>
            </a:pPr>
            <a:r>
              <a:rPr lang="pl-PL" sz="5400" dirty="0">
                <a:latin typeface="Book Antiqua" panose="02040602050305030304" pitchFamily="18" charset="0"/>
              </a:rPr>
              <a:t>ZA UWAGĘ</a:t>
            </a:r>
          </a:p>
          <a:p>
            <a:pPr marL="0" indent="0" algn="ctr">
              <a:buNone/>
            </a:pPr>
            <a:endParaRPr lang="pl-PL" sz="5400" dirty="0">
              <a:latin typeface="Book Antiqua" panose="020406020503050303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77D16A7-7E96-49D3-ADC0-C6DC7A4CC6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127" y="4100975"/>
            <a:ext cx="251460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77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A42C5D-4218-4AEE-8C9C-4E7B80D33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83459"/>
            <a:ext cx="8596668" cy="5657904"/>
          </a:xfrm>
        </p:spPr>
        <p:txBody>
          <a:bodyPr>
            <a:normAutofit fontScale="92500"/>
          </a:bodyPr>
          <a:lstStyle/>
          <a:p>
            <a:pPr marL="0" lvl="0" indent="0" algn="ctr" defTabSz="1217613" fontAlgn="base">
              <a:lnSpc>
                <a:spcPct val="150000"/>
              </a:lnSpc>
              <a:spcBef>
                <a:spcPts val="1600"/>
              </a:spcBef>
              <a:spcAft>
                <a:spcPct val="0"/>
              </a:spcAft>
              <a:buClr>
                <a:srgbClr val="DDDDDD"/>
              </a:buClr>
              <a:buSzPct val="90000"/>
              <a:buNone/>
            </a:pPr>
            <a:r>
              <a:rPr lang="pl-PL" altLang="pl-PL" sz="2800" dirty="0">
                <a:solidFill>
                  <a:schemeClr val="tx1"/>
                </a:solidFill>
                <a:latin typeface="Century Gothic" panose="020B0502020202020204"/>
              </a:rPr>
              <a:t>Projekt realizowany przez pracowników          </a:t>
            </a:r>
            <a:r>
              <a:rPr lang="pl-PL" altLang="pl-PL" sz="2800" b="1" i="1" dirty="0">
                <a:solidFill>
                  <a:schemeClr val="tx1"/>
                </a:solidFill>
                <a:latin typeface="Century Gothic" panose="020B0502020202020204"/>
              </a:rPr>
              <a:t>Gminnego Ośrodka Pomocy Społecznej w Rząśniku</a:t>
            </a:r>
          </a:p>
          <a:p>
            <a:pPr marL="0" lvl="0" indent="0" algn="ctr" defTabSz="1217613" fontAlgn="base">
              <a:lnSpc>
                <a:spcPct val="150000"/>
              </a:lnSpc>
              <a:spcBef>
                <a:spcPts val="1600"/>
              </a:spcBef>
              <a:spcAft>
                <a:spcPct val="0"/>
              </a:spcAft>
              <a:buClr>
                <a:srgbClr val="DDDDDD"/>
              </a:buClr>
              <a:buSzPct val="90000"/>
              <a:buNone/>
            </a:pPr>
            <a:r>
              <a:rPr lang="pl-PL" altLang="pl-PL" sz="2800" b="1" i="1" dirty="0">
                <a:solidFill>
                  <a:schemeClr val="tx1"/>
                </a:solidFill>
                <a:latin typeface="Century Gothic" panose="020B0502020202020204"/>
              </a:rPr>
              <a:t>w ramach Programu Osłonowego</a:t>
            </a:r>
          </a:p>
          <a:p>
            <a:pPr marL="0" lvl="0" indent="0" algn="ctr" defTabSz="1217613" fontAlgn="base">
              <a:lnSpc>
                <a:spcPct val="150000"/>
              </a:lnSpc>
              <a:spcBef>
                <a:spcPts val="1600"/>
              </a:spcBef>
              <a:spcAft>
                <a:spcPct val="0"/>
              </a:spcAft>
              <a:buClr>
                <a:srgbClr val="DDDDDD"/>
              </a:buClr>
              <a:buSzPct val="90000"/>
              <a:buNone/>
            </a:pPr>
            <a:r>
              <a:rPr lang="pl-PL" altLang="pl-PL" sz="2400" b="1" i="1" dirty="0">
                <a:solidFill>
                  <a:schemeClr val="tx1"/>
                </a:solidFill>
                <a:latin typeface="Century Gothic" panose="020B0502020202020204"/>
              </a:rPr>
              <a:t>„WSPIERANIE JEDNOSTEK SAMORZĄDU TERYTORIALNEGO                    W TWORZENIU SYSTEMU PRZECIWDZIAŁANIA PRZEMOCY             W RODZINIE”</a:t>
            </a:r>
          </a:p>
          <a:p>
            <a:pPr marL="0" lvl="0" indent="0" algn="ctr" defTabSz="1217613" fontAlgn="base">
              <a:lnSpc>
                <a:spcPct val="150000"/>
              </a:lnSpc>
              <a:spcBef>
                <a:spcPts val="1600"/>
              </a:spcBef>
              <a:spcAft>
                <a:spcPct val="0"/>
              </a:spcAft>
              <a:buClr>
                <a:srgbClr val="DDDDDD"/>
              </a:buClr>
              <a:buSzPct val="90000"/>
              <a:buNone/>
            </a:pPr>
            <a:r>
              <a:rPr lang="pl-PL" altLang="pl-PL" sz="2400" b="1" i="1" dirty="0">
                <a:solidFill>
                  <a:schemeClr val="tx1"/>
                </a:solidFill>
                <a:latin typeface="Century Gothic" panose="020B0502020202020204"/>
              </a:rPr>
              <a:t>Edycja 2018</a:t>
            </a:r>
          </a:p>
          <a:p>
            <a:pPr marL="0" lvl="0" indent="0" algn="ctr" defTabSz="1217613" fontAlgn="base">
              <a:lnSpc>
                <a:spcPct val="150000"/>
              </a:lnSpc>
              <a:spcBef>
                <a:spcPts val="1600"/>
              </a:spcBef>
              <a:spcAft>
                <a:spcPct val="0"/>
              </a:spcAft>
              <a:buClr>
                <a:srgbClr val="DDDDDD"/>
              </a:buClr>
              <a:buSzPct val="90000"/>
              <a:buNone/>
            </a:pPr>
            <a:r>
              <a:rPr lang="pl-PL" altLang="pl-PL" sz="2000" b="1" dirty="0">
                <a:solidFill>
                  <a:schemeClr val="tx1"/>
                </a:solidFill>
                <a:latin typeface="Century Gothic" panose="020B0502020202020204"/>
              </a:rPr>
              <a:t>Termin realizacji czerwiec 2018 – grudzień 2018</a:t>
            </a:r>
          </a:p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403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9D7E27-3EA5-4452-900E-E6A585C07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63795"/>
            <a:ext cx="8596668" cy="5677568"/>
          </a:xfrm>
          <a:effectLst/>
        </p:spPr>
        <p:txBody>
          <a:bodyPr/>
          <a:lstStyle/>
          <a:p>
            <a:pPr marL="0" indent="0">
              <a:buNone/>
            </a:pPr>
            <a:r>
              <a:rPr lang="pl-PL" sz="3200" dirty="0">
                <a:effectLst/>
              </a:rPr>
              <a:t>Podmioty zaangażowane w realizację projektu: </a:t>
            </a:r>
          </a:p>
          <a:p>
            <a:r>
              <a:rPr lang="pl-PL" sz="3200" b="1" dirty="0">
                <a:effectLst>
                  <a:glow rad="228600">
                    <a:srgbClr val="FFC000">
                      <a:alpha val="60000"/>
                    </a:srgbClr>
                  </a:glow>
                </a:effectLst>
              </a:rPr>
              <a:t>Urząd Gminy w Rząśniku</a:t>
            </a:r>
          </a:p>
          <a:p>
            <a:r>
              <a:rPr lang="pl-PL" sz="2400" dirty="0">
                <a:effectLst/>
              </a:rPr>
              <a:t>Zespół Interdyscyplinarny w Rząśniku </a:t>
            </a:r>
          </a:p>
          <a:p>
            <a:r>
              <a:rPr lang="pl-PL" sz="2400" dirty="0">
                <a:effectLst/>
              </a:rPr>
              <a:t>Gminna Komisja Rozwiązywania Problemów Alkoholowych w Rząśniku </a:t>
            </a:r>
          </a:p>
          <a:p>
            <a:r>
              <a:rPr lang="pl-PL" sz="2400" dirty="0">
                <a:effectLst/>
              </a:rPr>
              <a:t>szkoły podstawowe z terenu Gminy Rząśnik </a:t>
            </a:r>
          </a:p>
          <a:p>
            <a:r>
              <a:rPr lang="pl-PL" sz="2400" dirty="0">
                <a:effectLst/>
              </a:rPr>
              <a:t>Posterunek Policji w Somiance </a:t>
            </a:r>
          </a:p>
          <a:p>
            <a:r>
              <a:rPr lang="pl-PL" sz="2400" dirty="0">
                <a:effectLst/>
              </a:rPr>
              <a:t>Posterunek Policji w Długosiodle </a:t>
            </a:r>
          </a:p>
          <a:p>
            <a:r>
              <a:rPr lang="pl-PL" sz="2400" dirty="0">
                <a:effectLst/>
              </a:rPr>
              <a:t>Stowarzyszenie „Niebieska Linia” 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00237C5-93B7-4C58-B108-9C883814EE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0683" y="1192394"/>
            <a:ext cx="97155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2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0F55C0-2CA2-4996-B8FB-3299D03E7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5239"/>
          </a:xfrm>
        </p:spPr>
        <p:txBody>
          <a:bodyPr/>
          <a:lstStyle/>
          <a:p>
            <a:pPr algn="ctr"/>
            <a:r>
              <a:rPr lang="pl-PL" b="1" dirty="0">
                <a:latin typeface="Book Antiqua" panose="02040602050305030304" pitchFamily="18" charset="0"/>
              </a:rPr>
              <a:t>CELE PROJEKTU</a:t>
            </a:r>
            <a:endParaRPr lang="pl-PL" b="1" dirty="0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11EE40B2-3F9D-4451-B470-138D24D109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591012"/>
              </p:ext>
            </p:extLst>
          </p:nvPr>
        </p:nvGraphicFramePr>
        <p:xfrm>
          <a:off x="677863" y="1582738"/>
          <a:ext cx="8596312" cy="4459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5149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6A3F68-37A4-4EB1-B330-9E416BFF3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498603"/>
            <a:ext cx="3854528" cy="2345810"/>
          </a:xfrm>
        </p:spPr>
        <p:txBody>
          <a:bodyPr>
            <a:normAutofit/>
          </a:bodyPr>
          <a:lstStyle/>
          <a:p>
            <a:pPr algn="ctr"/>
            <a:r>
              <a:rPr lang="pl-PL" sz="5400" b="1" dirty="0"/>
              <a:t>ADRESACI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4B8C7B-F03C-4A1D-9A8C-7062889BD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0461" y="514924"/>
            <a:ext cx="5022636" cy="5846547"/>
          </a:xfrm>
        </p:spPr>
        <p:txBody>
          <a:bodyPr>
            <a:normAutofit lnSpcReduction="10000"/>
          </a:bodyPr>
          <a:lstStyle/>
          <a:p>
            <a:pPr lvl="0"/>
            <a:endParaRPr lang="pl-PL" dirty="0"/>
          </a:p>
          <a:p>
            <a:pPr lvl="0"/>
            <a:r>
              <a:rPr lang="pl-PL" dirty="0"/>
              <a:t>Mieszkańcy Gminy Rząśnik oraz uczniowie lokalnych szkół </a:t>
            </a:r>
          </a:p>
          <a:p>
            <a:pPr lvl="0"/>
            <a:r>
              <a:rPr lang="pl-PL" dirty="0"/>
              <a:t>Osoby dotknięte przemocą i stosujące przemoc</a:t>
            </a:r>
          </a:p>
          <a:p>
            <a:pPr lvl="0"/>
            <a:r>
              <a:rPr lang="pl-PL" dirty="0"/>
              <a:t>Rodziny zagrożone i dotknięte przemocą domową</a:t>
            </a:r>
          </a:p>
          <a:p>
            <a:pPr lvl="0"/>
            <a:r>
              <a:rPr lang="pl-PL" dirty="0"/>
              <a:t>Dzieci i młodzież doświadczające przemocy domowej i rówieśniczej</a:t>
            </a:r>
          </a:p>
          <a:p>
            <a:pPr lvl="0"/>
            <a:r>
              <a:rPr lang="pl-PL" dirty="0"/>
              <a:t>Dzieci i rodziny z „grup ryzyka”, </a:t>
            </a:r>
          </a:p>
          <a:p>
            <a:pPr lvl="0"/>
            <a:r>
              <a:rPr lang="pl-PL" dirty="0"/>
              <a:t>Dzieci uwikłane w przemoc, świadkowie przemocy</a:t>
            </a:r>
          </a:p>
          <a:p>
            <a:r>
              <a:rPr lang="pl-PL" dirty="0"/>
              <a:t>Nauczyciele lokalnych szkół</a:t>
            </a:r>
          </a:p>
          <a:p>
            <a:r>
              <a:rPr lang="pl-PL" dirty="0"/>
              <a:t>Członkowie Zespołu Interdyscyplinarnego i grup roboczych</a:t>
            </a:r>
          </a:p>
          <a:p>
            <a:r>
              <a:rPr lang="pl-PL" dirty="0"/>
              <a:t>Dzielnicowi Posterunków Policji                 w Długosiodle oraz w Somiance</a:t>
            </a:r>
          </a:p>
          <a:p>
            <a:r>
              <a:rPr lang="pl-PL" dirty="0"/>
              <a:t>Służba zdrowia</a:t>
            </a:r>
          </a:p>
        </p:txBody>
      </p:sp>
    </p:spTree>
    <p:extLst>
      <p:ext uri="{BB962C8B-B14F-4D97-AF65-F5344CB8AC3E}">
        <p14:creationId xmlns:p14="http://schemas.microsoft.com/office/powerpoint/2010/main" val="1132285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1D16AF-2DCF-40C7-BFB7-CBAD94688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38865"/>
          </a:xfrm>
        </p:spPr>
        <p:txBody>
          <a:bodyPr>
            <a:noAutofit/>
          </a:bodyPr>
          <a:lstStyle/>
          <a:p>
            <a:r>
              <a:rPr lang="pl-PL" sz="2800" b="1" cap="small" dirty="0"/>
              <a:t>W związku z realizacją projektu przez Gminny Ośrodek Pomocy Społecznej w Rząśniku zostaną podjęte następujące działania:</a:t>
            </a:r>
            <a:endParaRPr lang="pl-PL" sz="2800" cap="smal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53D556-F006-41B0-A1AC-48FB5D41B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373" y="2052435"/>
            <a:ext cx="9912008" cy="4584339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Konferencja inaugurująca otwarcie II Edycji projektu, 15.06.2018</a:t>
            </a:r>
          </a:p>
          <a:p>
            <a:r>
              <a:rPr lang="pl-PL" dirty="0"/>
              <a:t>Pomoc psychologiczna w formie konsultacji dla dorosłych, młodzieży i rodziców z dziećmi</a:t>
            </a:r>
          </a:p>
          <a:p>
            <a:r>
              <a:rPr lang="pl-PL" dirty="0"/>
              <a:t>Uruchomienie poradnictwa specjalistycznego w formie z 24-godzinnych dyżurów telefonicznych </a:t>
            </a:r>
          </a:p>
          <a:p>
            <a:r>
              <a:rPr lang="pl-PL" dirty="0"/>
              <a:t>Wyjazdy i spotkania integracyjne urozmaicone atrakcyjnymi konkursami oraz nagrodami</a:t>
            </a:r>
          </a:p>
          <a:p>
            <a:r>
              <a:rPr lang="pl-PL" dirty="0"/>
              <a:t>Przeprowadzenie zajęć profilaktycznych w szkołach</a:t>
            </a:r>
          </a:p>
          <a:p>
            <a:r>
              <a:rPr lang="pl-PL" dirty="0"/>
              <a:t>Przeprowadzenie konkursu plastycznego wśród uczniów ze szkół z terenu gminy Rząśnik </a:t>
            </a:r>
          </a:p>
          <a:p>
            <a:r>
              <a:rPr lang="pl-PL" dirty="0"/>
              <a:t>Kurs samoobrony dla uczniów ze szkół z terenu gminy Rząśnik</a:t>
            </a:r>
          </a:p>
          <a:p>
            <a:pPr marL="274320" indent="-274320" algn="just" defTabSz="1218987">
              <a:defRPr/>
            </a:pPr>
            <a:r>
              <a:rPr lang="pl-PL" dirty="0"/>
              <a:t> E-mailowe porady i konsultacje dotyczące przeciwdziałania przemocy domowej mające charakter informacyjny dla osób uwikłanych w przemoc (doświadczających, stosujących) oraz świadków </a:t>
            </a:r>
            <a:r>
              <a:rPr lang="pl-PL" b="1" u="sng" dirty="0"/>
              <a:t>gops.pomocni@wp.pl</a:t>
            </a:r>
          </a:p>
          <a:p>
            <a:pPr marL="274320" indent="-274320" algn="just" defTabSz="1218987">
              <a:defRPr/>
            </a:pPr>
            <a:r>
              <a:rPr lang="pl-PL" dirty="0"/>
              <a:t> Zakładka informacyjna na stronie internetowej </a:t>
            </a:r>
            <a:r>
              <a:rPr lang="pl-PL" b="1" u="sng" dirty="0"/>
              <a:t>http://rzasnik.naszops.pl/</a:t>
            </a:r>
            <a:r>
              <a:rPr lang="pl-PL" dirty="0"/>
              <a:t> zawierająca szczegóły realizowanych działań oraz ciekawe artykuły</a:t>
            </a:r>
          </a:p>
          <a:p>
            <a:r>
              <a:rPr lang="pl-PL" dirty="0"/>
              <a:t>Prowadzenie </a:t>
            </a:r>
            <a:r>
              <a:rPr lang="pl-PL" dirty="0" err="1"/>
              <a:t>superwizji</a:t>
            </a:r>
            <a:r>
              <a:rPr lang="pl-PL" dirty="0"/>
              <a:t> grupowej dla osób zaangażowanych w działania dotyczące przeciwdziałania przemocy domowej</a:t>
            </a:r>
          </a:p>
          <a:p>
            <a:r>
              <a:rPr lang="pl-PL" dirty="0"/>
              <a:t>Cykl szkoleń dla specjalistów zaangażowanych w realizację zadań z zakresu przeciwdziałania przemocy w rodzinie w formie studium </a:t>
            </a:r>
          </a:p>
          <a:p>
            <a:r>
              <a:rPr lang="pl-PL" dirty="0"/>
              <a:t>Konferencja podsumowująca II Edycję projektu 11.12.2018r.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1977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35E3D9-5727-4941-9361-737E573F3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/>
              <a:t>Zakładka o projekcie  na stronie internetowej </a:t>
            </a:r>
            <a:r>
              <a:rPr lang="pl-PL" sz="4400" b="1" u="sng" dirty="0">
                <a:uFill>
                  <a:solidFill>
                    <a:schemeClr val="tx1"/>
                  </a:solidFill>
                </a:uFill>
              </a:rPr>
              <a:t>http://rzasnik.naszops.pl/</a:t>
            </a:r>
            <a:br>
              <a:rPr lang="pl-PL" sz="4400" b="1" u="sng" dirty="0">
                <a:uFill>
                  <a:solidFill>
                    <a:schemeClr val="tx1"/>
                  </a:solidFill>
                </a:uFill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7384AC-DC12-4011-8E73-E8D2EDCC0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74085"/>
            <a:ext cx="8596668" cy="41525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oraz kontynuowanie </a:t>
            </a:r>
            <a:r>
              <a:rPr lang="pl-PL" b="1" i="1" dirty="0"/>
              <a:t>e-mailowych porad i konsultacji </a:t>
            </a:r>
            <a:r>
              <a:rPr lang="pl-PL" dirty="0"/>
              <a:t>dotyczących przeciwdziałania przemocy domowej rozpoczętych w I Edycji Projektu „Świadomi i Otwarci” udzielanych przez pracowników GOPS-u w Rząśniku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Zakładka będzie zawierała: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wszelkie informacje dotyczące projektu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harmonogramy spotkań i dyżurów specjalistów 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informacje dotyczące zjawiska przemocy domowej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informacje dotyczące funkcjonowania instytucji pomocowych na terenie gminy i powiatu wraz z niezbędnymi numerami telefonów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dirty="0"/>
              <a:t>artykuły o tematyce związanej z przemocą domową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0883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BB4328-87CA-413F-9A2D-B04D363A0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5862"/>
          </a:xfrm>
        </p:spPr>
        <p:txBody>
          <a:bodyPr/>
          <a:lstStyle/>
          <a:p>
            <a:pPr algn="ctr"/>
            <a:r>
              <a:rPr lang="pl-PL" dirty="0"/>
              <a:t>KONSULTACJE PSYCHOLOGICZNE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EE236C-E415-40C7-84FE-D2B9AABC5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7739"/>
            <a:ext cx="8596668" cy="4623623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Terapeutyczne poradnictwo specjalistyczne dla osób uwikłanych w przemoc dorosłych, młodzieży i rodziców z dziećmi. </a:t>
            </a:r>
          </a:p>
          <a:p>
            <a:pPr marL="0" indent="0">
              <a:buNone/>
            </a:pPr>
            <a:r>
              <a:rPr lang="pl-PL" dirty="0"/>
              <a:t>Spotkania z psychologiem odbywać się będą </a:t>
            </a:r>
            <a:r>
              <a:rPr lang="pl-PL" b="1" u="sng" dirty="0"/>
              <a:t>dwa razy w miesiącu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Konsultacja psychologiczna to doraźna forma pomocy. </a:t>
            </a:r>
          </a:p>
          <a:p>
            <a:pPr marL="0" indent="0">
              <a:buNone/>
            </a:pPr>
            <a:r>
              <a:rPr lang="pl-PL" dirty="0"/>
              <a:t>Jest to najczęściej jedno lub kilka spotkań, na którym                                    osoba zainteresowana otrzymuje konkretną  pomoc                        psychologiczną, omawia swoje problemy                                                             lub konsultuje wątpliwości.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C5A6E112-7D16-48C7-A629-A90E8CF3A1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1147" y="298953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227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1ACADE-59AA-49C3-8AEB-4B5B3E779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3916"/>
          </a:xfrm>
        </p:spPr>
        <p:txBody>
          <a:bodyPr/>
          <a:lstStyle/>
          <a:p>
            <a:pPr algn="ctr"/>
            <a:r>
              <a:rPr lang="pl-PL" dirty="0"/>
              <a:t>ZAJĘCIA PROFILAKTYCZNE W SZKOŁACH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318465FF-19A2-4FC7-80C6-0D31B695B9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64442"/>
              </p:ext>
            </p:extLst>
          </p:nvPr>
        </p:nvGraphicFramePr>
        <p:xfrm>
          <a:off x="677863" y="1284288"/>
          <a:ext cx="8767762" cy="4757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5990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405</TotalTime>
  <Words>878</Words>
  <Application>Microsoft Office PowerPoint</Application>
  <PresentationFormat>Panoramiczny</PresentationFormat>
  <Paragraphs>118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5" baseType="lpstr">
      <vt:lpstr>Arial</vt:lpstr>
      <vt:lpstr>Book Antiqua</vt:lpstr>
      <vt:lpstr>Century Gothic</vt:lpstr>
      <vt:lpstr>Monotype Corsiva</vt:lpstr>
      <vt:lpstr>Trebuchet MS</vt:lpstr>
      <vt:lpstr>Wingdings</vt:lpstr>
      <vt:lpstr>Wingdings 3</vt:lpstr>
      <vt:lpstr>Faseta</vt:lpstr>
      <vt:lpstr>Prezentacja programu PowerPoint</vt:lpstr>
      <vt:lpstr>Prezentacja programu PowerPoint</vt:lpstr>
      <vt:lpstr>Prezentacja programu PowerPoint</vt:lpstr>
      <vt:lpstr>CELE PROJEKTU</vt:lpstr>
      <vt:lpstr>ADRESACI PROJEKTU</vt:lpstr>
      <vt:lpstr>W związku z realizacją projektu przez Gminny Ośrodek Pomocy Społecznej w Rząśniku zostaną podjęte następujące działania:</vt:lpstr>
      <vt:lpstr>Zakładka o projekcie  na stronie internetowej http://rzasnik.naszops.pl/ </vt:lpstr>
      <vt:lpstr>KONSULTACJE PSYCHOLOGICZNE</vt:lpstr>
      <vt:lpstr>ZAJĘCIA PROFILAKTYCZNE W SZKOŁACH</vt:lpstr>
      <vt:lpstr>KONKURS PLASTYCZNY</vt:lpstr>
      <vt:lpstr>KURS SAMOOBRONY</vt:lpstr>
      <vt:lpstr>DYŻURY TELEFONICZNE</vt:lpstr>
      <vt:lpstr>Wyjazdy i spotkania integracyjne</vt:lpstr>
      <vt:lpstr>SZKOLENIA DLA ZESPOŁU INTERDYSCYPLINARNEGO</vt:lpstr>
      <vt:lpstr>SUPERWIZJA</vt:lpstr>
      <vt:lpstr>RAZEM MOŻEMY WIĘCEJ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 Kujawa</dc:creator>
  <cp:lastModifiedBy>Agata Kujawa</cp:lastModifiedBy>
  <cp:revision>30</cp:revision>
  <dcterms:created xsi:type="dcterms:W3CDTF">2018-06-14T06:04:29Z</dcterms:created>
  <dcterms:modified xsi:type="dcterms:W3CDTF">2018-06-14T12:50:13Z</dcterms:modified>
</cp:coreProperties>
</file>